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60" r:id="rId8"/>
    <p:sldId id="263" r:id="rId9"/>
    <p:sldId id="259" r:id="rId10"/>
    <p:sldId id="269" r:id="rId11"/>
    <p:sldId id="265" r:id="rId12"/>
    <p:sldId id="266" r:id="rId13"/>
    <p:sldId id="273" r:id="rId14"/>
    <p:sldId id="274" r:id="rId15"/>
    <p:sldId id="268" r:id="rId16"/>
    <p:sldId id="267" r:id="rId17"/>
    <p:sldId id="271" r:id="rId18"/>
    <p:sldId id="272" r:id="rId19"/>
    <p:sldId id="290"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C7F23E-6D07-43B2-6212-BFF9C23450B4}" v="3" dt="2021-05-21T08:58:34.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331D2-2C90-4F30-B919-7E4B9C28A3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28A909-4D8A-40AF-B383-658C8F3ABA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DC5027-71AD-4113-A197-9263EDC38265}"/>
              </a:ext>
            </a:extLst>
          </p:cNvPr>
          <p:cNvSpPr>
            <a:spLocks noGrp="1"/>
          </p:cNvSpPr>
          <p:nvPr>
            <p:ph type="dt" sz="half" idx="10"/>
          </p:nvPr>
        </p:nvSpPr>
        <p:spPr/>
        <p:txBody>
          <a:bodyPr/>
          <a:lstStyle/>
          <a:p>
            <a:fld id="{5E277CFA-9157-496B-8FAE-208D17D308EB}" type="datetimeFigureOut">
              <a:rPr lang="en-GB" smtClean="0"/>
              <a:t>17/06/2021</a:t>
            </a:fld>
            <a:endParaRPr lang="en-GB"/>
          </a:p>
        </p:txBody>
      </p:sp>
      <p:sp>
        <p:nvSpPr>
          <p:cNvPr id="5" name="Footer Placeholder 4">
            <a:extLst>
              <a:ext uri="{FF2B5EF4-FFF2-40B4-BE49-F238E27FC236}">
                <a16:creationId xmlns:a16="http://schemas.microsoft.com/office/drawing/2014/main" id="{F83ED45A-83DB-47BC-B695-AE1CCD25AE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D6FB6-6A27-4B48-BBD9-F7DBC48D43E1}"/>
              </a:ext>
            </a:extLst>
          </p:cNvPr>
          <p:cNvSpPr>
            <a:spLocks noGrp="1"/>
          </p:cNvSpPr>
          <p:nvPr>
            <p:ph type="sldNum" sz="quarter" idx="12"/>
          </p:nvPr>
        </p:nvSpPr>
        <p:spPr/>
        <p:txBody>
          <a:bodyPr/>
          <a:lstStyle/>
          <a:p>
            <a:fld id="{5A069C26-4535-48BA-A878-0E42A902F714}" type="slidenum">
              <a:rPr lang="en-GB" smtClean="0"/>
              <a:t>‹#›</a:t>
            </a:fld>
            <a:endParaRPr lang="en-GB"/>
          </a:p>
        </p:txBody>
      </p:sp>
    </p:spTree>
    <p:extLst>
      <p:ext uri="{BB962C8B-B14F-4D97-AF65-F5344CB8AC3E}">
        <p14:creationId xmlns:p14="http://schemas.microsoft.com/office/powerpoint/2010/main" val="229742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9F8C-58BC-4F7B-BD0F-D71F922B4E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8DD8BD-C358-4481-B089-3291037270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15E660-34D7-4585-9E90-491494E26237}"/>
              </a:ext>
            </a:extLst>
          </p:cNvPr>
          <p:cNvSpPr>
            <a:spLocks noGrp="1"/>
          </p:cNvSpPr>
          <p:nvPr>
            <p:ph type="dt" sz="half" idx="10"/>
          </p:nvPr>
        </p:nvSpPr>
        <p:spPr/>
        <p:txBody>
          <a:bodyPr/>
          <a:lstStyle/>
          <a:p>
            <a:fld id="{5E277CFA-9157-496B-8FAE-208D17D308EB}" type="datetimeFigureOut">
              <a:rPr lang="en-GB" smtClean="0"/>
              <a:t>17/06/2021</a:t>
            </a:fld>
            <a:endParaRPr lang="en-GB"/>
          </a:p>
        </p:txBody>
      </p:sp>
      <p:sp>
        <p:nvSpPr>
          <p:cNvPr id="5" name="Footer Placeholder 4">
            <a:extLst>
              <a:ext uri="{FF2B5EF4-FFF2-40B4-BE49-F238E27FC236}">
                <a16:creationId xmlns:a16="http://schemas.microsoft.com/office/drawing/2014/main" id="{DB65E4E6-A917-4F97-976B-A4C59C1055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551454-18D4-465E-98FB-0F781BCB4545}"/>
              </a:ext>
            </a:extLst>
          </p:cNvPr>
          <p:cNvSpPr>
            <a:spLocks noGrp="1"/>
          </p:cNvSpPr>
          <p:nvPr>
            <p:ph type="sldNum" sz="quarter" idx="12"/>
          </p:nvPr>
        </p:nvSpPr>
        <p:spPr/>
        <p:txBody>
          <a:bodyPr/>
          <a:lstStyle/>
          <a:p>
            <a:fld id="{5A069C26-4535-48BA-A878-0E42A902F714}" type="slidenum">
              <a:rPr lang="en-GB" smtClean="0"/>
              <a:t>‹#›</a:t>
            </a:fld>
            <a:endParaRPr lang="en-GB"/>
          </a:p>
        </p:txBody>
      </p:sp>
    </p:spTree>
    <p:extLst>
      <p:ext uri="{BB962C8B-B14F-4D97-AF65-F5344CB8AC3E}">
        <p14:creationId xmlns:p14="http://schemas.microsoft.com/office/powerpoint/2010/main" val="356844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D9D919-48C2-482C-ADF1-9B39E1F825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61A843-FB23-4708-82CF-710BB11C12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C7953D-7012-4F58-92EB-D90FDE18C4CC}"/>
              </a:ext>
            </a:extLst>
          </p:cNvPr>
          <p:cNvSpPr>
            <a:spLocks noGrp="1"/>
          </p:cNvSpPr>
          <p:nvPr>
            <p:ph type="dt" sz="half" idx="10"/>
          </p:nvPr>
        </p:nvSpPr>
        <p:spPr/>
        <p:txBody>
          <a:bodyPr/>
          <a:lstStyle/>
          <a:p>
            <a:fld id="{5E277CFA-9157-496B-8FAE-208D17D308EB}" type="datetimeFigureOut">
              <a:rPr lang="en-GB" smtClean="0"/>
              <a:t>17/06/2021</a:t>
            </a:fld>
            <a:endParaRPr lang="en-GB"/>
          </a:p>
        </p:txBody>
      </p:sp>
      <p:sp>
        <p:nvSpPr>
          <p:cNvPr id="5" name="Footer Placeholder 4">
            <a:extLst>
              <a:ext uri="{FF2B5EF4-FFF2-40B4-BE49-F238E27FC236}">
                <a16:creationId xmlns:a16="http://schemas.microsoft.com/office/drawing/2014/main" id="{848CD1FB-7CD0-47ED-8C48-BA55D9ABC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564328-3162-4223-A02B-3AC8D55B6A02}"/>
              </a:ext>
            </a:extLst>
          </p:cNvPr>
          <p:cNvSpPr>
            <a:spLocks noGrp="1"/>
          </p:cNvSpPr>
          <p:nvPr>
            <p:ph type="sldNum" sz="quarter" idx="12"/>
          </p:nvPr>
        </p:nvSpPr>
        <p:spPr/>
        <p:txBody>
          <a:bodyPr/>
          <a:lstStyle/>
          <a:p>
            <a:fld id="{5A069C26-4535-48BA-A878-0E42A902F714}" type="slidenum">
              <a:rPr lang="en-GB" smtClean="0"/>
              <a:t>‹#›</a:t>
            </a:fld>
            <a:endParaRPr lang="en-GB"/>
          </a:p>
        </p:txBody>
      </p:sp>
    </p:spTree>
    <p:extLst>
      <p:ext uri="{BB962C8B-B14F-4D97-AF65-F5344CB8AC3E}">
        <p14:creationId xmlns:p14="http://schemas.microsoft.com/office/powerpoint/2010/main" val="228109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4B3C-F374-4E44-AC2F-A31C8D9BF4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7F2A02-063F-451F-A3F7-14E386348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935260-EFD9-4C8A-9A2C-10494EDB8BDD}"/>
              </a:ext>
            </a:extLst>
          </p:cNvPr>
          <p:cNvSpPr>
            <a:spLocks noGrp="1"/>
          </p:cNvSpPr>
          <p:nvPr>
            <p:ph type="dt" sz="half" idx="10"/>
          </p:nvPr>
        </p:nvSpPr>
        <p:spPr/>
        <p:txBody>
          <a:bodyPr/>
          <a:lstStyle/>
          <a:p>
            <a:fld id="{5E277CFA-9157-496B-8FAE-208D17D308EB}" type="datetimeFigureOut">
              <a:rPr lang="en-GB" smtClean="0"/>
              <a:t>17/06/2021</a:t>
            </a:fld>
            <a:endParaRPr lang="en-GB"/>
          </a:p>
        </p:txBody>
      </p:sp>
      <p:sp>
        <p:nvSpPr>
          <p:cNvPr id="5" name="Footer Placeholder 4">
            <a:extLst>
              <a:ext uri="{FF2B5EF4-FFF2-40B4-BE49-F238E27FC236}">
                <a16:creationId xmlns:a16="http://schemas.microsoft.com/office/drawing/2014/main" id="{745CEC60-9428-4ED8-8E1E-803EC78E6E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E921A7-69D5-4EFB-A1E2-C5CAA5BB504F}"/>
              </a:ext>
            </a:extLst>
          </p:cNvPr>
          <p:cNvSpPr>
            <a:spLocks noGrp="1"/>
          </p:cNvSpPr>
          <p:nvPr>
            <p:ph type="sldNum" sz="quarter" idx="12"/>
          </p:nvPr>
        </p:nvSpPr>
        <p:spPr/>
        <p:txBody>
          <a:bodyPr/>
          <a:lstStyle/>
          <a:p>
            <a:fld id="{5A069C26-4535-48BA-A878-0E42A902F714}" type="slidenum">
              <a:rPr lang="en-GB" smtClean="0"/>
              <a:t>‹#›</a:t>
            </a:fld>
            <a:endParaRPr lang="en-GB"/>
          </a:p>
        </p:txBody>
      </p:sp>
    </p:spTree>
    <p:extLst>
      <p:ext uri="{BB962C8B-B14F-4D97-AF65-F5344CB8AC3E}">
        <p14:creationId xmlns:p14="http://schemas.microsoft.com/office/powerpoint/2010/main" val="315752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012E-E0C5-4A5A-B3FD-F23698811C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05FE8F-414D-46DF-9B55-5ED377450D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0FEE1-1BD2-439B-B3ED-EF7817E80C11}"/>
              </a:ext>
            </a:extLst>
          </p:cNvPr>
          <p:cNvSpPr>
            <a:spLocks noGrp="1"/>
          </p:cNvSpPr>
          <p:nvPr>
            <p:ph type="dt" sz="half" idx="10"/>
          </p:nvPr>
        </p:nvSpPr>
        <p:spPr/>
        <p:txBody>
          <a:bodyPr/>
          <a:lstStyle/>
          <a:p>
            <a:fld id="{5E277CFA-9157-496B-8FAE-208D17D308EB}" type="datetimeFigureOut">
              <a:rPr lang="en-GB" smtClean="0"/>
              <a:t>17/06/2021</a:t>
            </a:fld>
            <a:endParaRPr lang="en-GB"/>
          </a:p>
        </p:txBody>
      </p:sp>
      <p:sp>
        <p:nvSpPr>
          <p:cNvPr id="5" name="Footer Placeholder 4">
            <a:extLst>
              <a:ext uri="{FF2B5EF4-FFF2-40B4-BE49-F238E27FC236}">
                <a16:creationId xmlns:a16="http://schemas.microsoft.com/office/drawing/2014/main" id="{A03AEF6D-134C-4C42-AC0F-789F4F114B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B4D7D6-40F8-4468-A4E5-576CCA185A69}"/>
              </a:ext>
            </a:extLst>
          </p:cNvPr>
          <p:cNvSpPr>
            <a:spLocks noGrp="1"/>
          </p:cNvSpPr>
          <p:nvPr>
            <p:ph type="sldNum" sz="quarter" idx="12"/>
          </p:nvPr>
        </p:nvSpPr>
        <p:spPr/>
        <p:txBody>
          <a:bodyPr/>
          <a:lstStyle/>
          <a:p>
            <a:fld id="{5A069C26-4535-48BA-A878-0E42A902F714}" type="slidenum">
              <a:rPr lang="en-GB" smtClean="0"/>
              <a:t>‹#›</a:t>
            </a:fld>
            <a:endParaRPr lang="en-GB"/>
          </a:p>
        </p:txBody>
      </p:sp>
    </p:spTree>
    <p:extLst>
      <p:ext uri="{BB962C8B-B14F-4D97-AF65-F5344CB8AC3E}">
        <p14:creationId xmlns:p14="http://schemas.microsoft.com/office/powerpoint/2010/main" val="61372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5BD1-0B70-47BF-B7EE-FDB5D34791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98518C-79C1-455E-88FA-5E79C50350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67B120-F984-469D-8F31-C1E660679D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633B18-FB5F-4A14-AFC9-49394320485F}"/>
              </a:ext>
            </a:extLst>
          </p:cNvPr>
          <p:cNvSpPr>
            <a:spLocks noGrp="1"/>
          </p:cNvSpPr>
          <p:nvPr>
            <p:ph type="dt" sz="half" idx="10"/>
          </p:nvPr>
        </p:nvSpPr>
        <p:spPr/>
        <p:txBody>
          <a:bodyPr/>
          <a:lstStyle/>
          <a:p>
            <a:fld id="{5E277CFA-9157-496B-8FAE-208D17D308EB}" type="datetimeFigureOut">
              <a:rPr lang="en-GB" smtClean="0"/>
              <a:t>17/06/2021</a:t>
            </a:fld>
            <a:endParaRPr lang="en-GB"/>
          </a:p>
        </p:txBody>
      </p:sp>
      <p:sp>
        <p:nvSpPr>
          <p:cNvPr id="6" name="Footer Placeholder 5">
            <a:extLst>
              <a:ext uri="{FF2B5EF4-FFF2-40B4-BE49-F238E27FC236}">
                <a16:creationId xmlns:a16="http://schemas.microsoft.com/office/drawing/2014/main" id="{A4103C49-609F-4A66-9F33-0A7560E9CA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8CCF94-591F-434F-90CD-A39F3C41D067}"/>
              </a:ext>
            </a:extLst>
          </p:cNvPr>
          <p:cNvSpPr>
            <a:spLocks noGrp="1"/>
          </p:cNvSpPr>
          <p:nvPr>
            <p:ph type="sldNum" sz="quarter" idx="12"/>
          </p:nvPr>
        </p:nvSpPr>
        <p:spPr/>
        <p:txBody>
          <a:bodyPr/>
          <a:lstStyle/>
          <a:p>
            <a:fld id="{5A069C26-4535-48BA-A878-0E42A902F714}" type="slidenum">
              <a:rPr lang="en-GB" smtClean="0"/>
              <a:t>‹#›</a:t>
            </a:fld>
            <a:endParaRPr lang="en-GB"/>
          </a:p>
        </p:txBody>
      </p:sp>
    </p:spTree>
    <p:extLst>
      <p:ext uri="{BB962C8B-B14F-4D97-AF65-F5344CB8AC3E}">
        <p14:creationId xmlns:p14="http://schemas.microsoft.com/office/powerpoint/2010/main" val="363571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B81D-3C9D-4A3B-985C-6F8382EF0F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0F81C2-25E3-4A50-8D7F-CAF9CE8143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C69D3-4379-4B42-B309-988A59D7EF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D68C3D-DAE7-4087-8A1D-657B1F1950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E1604F-CC8E-4ADF-8C05-C80B063987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F1AB3A-93BF-4C40-8110-D57FD95EB92B}"/>
              </a:ext>
            </a:extLst>
          </p:cNvPr>
          <p:cNvSpPr>
            <a:spLocks noGrp="1"/>
          </p:cNvSpPr>
          <p:nvPr>
            <p:ph type="dt" sz="half" idx="10"/>
          </p:nvPr>
        </p:nvSpPr>
        <p:spPr/>
        <p:txBody>
          <a:bodyPr/>
          <a:lstStyle/>
          <a:p>
            <a:fld id="{5E277CFA-9157-496B-8FAE-208D17D308EB}" type="datetimeFigureOut">
              <a:rPr lang="en-GB" smtClean="0"/>
              <a:t>17/06/2021</a:t>
            </a:fld>
            <a:endParaRPr lang="en-GB"/>
          </a:p>
        </p:txBody>
      </p:sp>
      <p:sp>
        <p:nvSpPr>
          <p:cNvPr id="8" name="Footer Placeholder 7">
            <a:extLst>
              <a:ext uri="{FF2B5EF4-FFF2-40B4-BE49-F238E27FC236}">
                <a16:creationId xmlns:a16="http://schemas.microsoft.com/office/drawing/2014/main" id="{04451657-089A-4B71-A6AC-71CC70CC9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9426A5-1C8B-4EE2-A0FB-BA799F0417EC}"/>
              </a:ext>
            </a:extLst>
          </p:cNvPr>
          <p:cNvSpPr>
            <a:spLocks noGrp="1"/>
          </p:cNvSpPr>
          <p:nvPr>
            <p:ph type="sldNum" sz="quarter" idx="12"/>
          </p:nvPr>
        </p:nvSpPr>
        <p:spPr/>
        <p:txBody>
          <a:bodyPr/>
          <a:lstStyle/>
          <a:p>
            <a:fld id="{5A069C26-4535-48BA-A878-0E42A902F714}" type="slidenum">
              <a:rPr lang="en-GB" smtClean="0"/>
              <a:t>‹#›</a:t>
            </a:fld>
            <a:endParaRPr lang="en-GB"/>
          </a:p>
        </p:txBody>
      </p:sp>
    </p:spTree>
    <p:extLst>
      <p:ext uri="{BB962C8B-B14F-4D97-AF65-F5344CB8AC3E}">
        <p14:creationId xmlns:p14="http://schemas.microsoft.com/office/powerpoint/2010/main" val="82852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7311-AC9A-46E8-AAC5-8B0491DAED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E74359-23F3-4F03-9DCC-DFC2F30DB77F}"/>
              </a:ext>
            </a:extLst>
          </p:cNvPr>
          <p:cNvSpPr>
            <a:spLocks noGrp="1"/>
          </p:cNvSpPr>
          <p:nvPr>
            <p:ph type="dt" sz="half" idx="10"/>
          </p:nvPr>
        </p:nvSpPr>
        <p:spPr/>
        <p:txBody>
          <a:bodyPr/>
          <a:lstStyle/>
          <a:p>
            <a:fld id="{5E277CFA-9157-496B-8FAE-208D17D308EB}" type="datetimeFigureOut">
              <a:rPr lang="en-GB" smtClean="0"/>
              <a:t>17/06/2021</a:t>
            </a:fld>
            <a:endParaRPr lang="en-GB"/>
          </a:p>
        </p:txBody>
      </p:sp>
      <p:sp>
        <p:nvSpPr>
          <p:cNvPr id="4" name="Footer Placeholder 3">
            <a:extLst>
              <a:ext uri="{FF2B5EF4-FFF2-40B4-BE49-F238E27FC236}">
                <a16:creationId xmlns:a16="http://schemas.microsoft.com/office/drawing/2014/main" id="{390CEEA3-8573-4612-BBCE-2727D61036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70E40A-6B03-4E09-969A-176DBD4E0ABF}"/>
              </a:ext>
            </a:extLst>
          </p:cNvPr>
          <p:cNvSpPr>
            <a:spLocks noGrp="1"/>
          </p:cNvSpPr>
          <p:nvPr>
            <p:ph type="sldNum" sz="quarter" idx="12"/>
          </p:nvPr>
        </p:nvSpPr>
        <p:spPr/>
        <p:txBody>
          <a:bodyPr/>
          <a:lstStyle/>
          <a:p>
            <a:fld id="{5A069C26-4535-48BA-A878-0E42A902F714}" type="slidenum">
              <a:rPr lang="en-GB" smtClean="0"/>
              <a:t>‹#›</a:t>
            </a:fld>
            <a:endParaRPr lang="en-GB"/>
          </a:p>
        </p:txBody>
      </p:sp>
    </p:spTree>
    <p:extLst>
      <p:ext uri="{BB962C8B-B14F-4D97-AF65-F5344CB8AC3E}">
        <p14:creationId xmlns:p14="http://schemas.microsoft.com/office/powerpoint/2010/main" val="66511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9E6D14-18A7-4143-A768-FBB465CE4632}"/>
              </a:ext>
            </a:extLst>
          </p:cNvPr>
          <p:cNvSpPr>
            <a:spLocks noGrp="1"/>
          </p:cNvSpPr>
          <p:nvPr>
            <p:ph type="dt" sz="half" idx="10"/>
          </p:nvPr>
        </p:nvSpPr>
        <p:spPr/>
        <p:txBody>
          <a:bodyPr/>
          <a:lstStyle/>
          <a:p>
            <a:fld id="{5E277CFA-9157-496B-8FAE-208D17D308EB}" type="datetimeFigureOut">
              <a:rPr lang="en-GB" smtClean="0"/>
              <a:t>17/06/2021</a:t>
            </a:fld>
            <a:endParaRPr lang="en-GB"/>
          </a:p>
        </p:txBody>
      </p:sp>
      <p:sp>
        <p:nvSpPr>
          <p:cNvPr id="3" name="Footer Placeholder 2">
            <a:extLst>
              <a:ext uri="{FF2B5EF4-FFF2-40B4-BE49-F238E27FC236}">
                <a16:creationId xmlns:a16="http://schemas.microsoft.com/office/drawing/2014/main" id="{93612600-C291-4D17-946F-CFEBC433D3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5C2749-9DD9-4194-963B-AAA7FD5469D1}"/>
              </a:ext>
            </a:extLst>
          </p:cNvPr>
          <p:cNvSpPr>
            <a:spLocks noGrp="1"/>
          </p:cNvSpPr>
          <p:nvPr>
            <p:ph type="sldNum" sz="quarter" idx="12"/>
          </p:nvPr>
        </p:nvSpPr>
        <p:spPr/>
        <p:txBody>
          <a:bodyPr/>
          <a:lstStyle/>
          <a:p>
            <a:fld id="{5A069C26-4535-48BA-A878-0E42A902F714}" type="slidenum">
              <a:rPr lang="en-GB" smtClean="0"/>
              <a:t>‹#›</a:t>
            </a:fld>
            <a:endParaRPr lang="en-GB"/>
          </a:p>
        </p:txBody>
      </p:sp>
    </p:spTree>
    <p:extLst>
      <p:ext uri="{BB962C8B-B14F-4D97-AF65-F5344CB8AC3E}">
        <p14:creationId xmlns:p14="http://schemas.microsoft.com/office/powerpoint/2010/main" val="273098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9524-A657-407D-9704-6F6F56E9E5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B56806-D6AE-490D-8A57-51623F454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9570A7-51FD-4CA9-BEC3-FDE2CB4A7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EBBAB5-3C24-4535-98A3-A57FFA63DA3A}"/>
              </a:ext>
            </a:extLst>
          </p:cNvPr>
          <p:cNvSpPr>
            <a:spLocks noGrp="1"/>
          </p:cNvSpPr>
          <p:nvPr>
            <p:ph type="dt" sz="half" idx="10"/>
          </p:nvPr>
        </p:nvSpPr>
        <p:spPr/>
        <p:txBody>
          <a:bodyPr/>
          <a:lstStyle/>
          <a:p>
            <a:fld id="{5E277CFA-9157-496B-8FAE-208D17D308EB}" type="datetimeFigureOut">
              <a:rPr lang="en-GB" smtClean="0"/>
              <a:t>17/06/2021</a:t>
            </a:fld>
            <a:endParaRPr lang="en-GB"/>
          </a:p>
        </p:txBody>
      </p:sp>
      <p:sp>
        <p:nvSpPr>
          <p:cNvPr id="6" name="Footer Placeholder 5">
            <a:extLst>
              <a:ext uri="{FF2B5EF4-FFF2-40B4-BE49-F238E27FC236}">
                <a16:creationId xmlns:a16="http://schemas.microsoft.com/office/drawing/2014/main" id="{EAB5B94E-F6CE-412D-B278-9BCFF8C6C8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99405F-0C58-42D2-8312-D7B227B424B2}"/>
              </a:ext>
            </a:extLst>
          </p:cNvPr>
          <p:cNvSpPr>
            <a:spLocks noGrp="1"/>
          </p:cNvSpPr>
          <p:nvPr>
            <p:ph type="sldNum" sz="quarter" idx="12"/>
          </p:nvPr>
        </p:nvSpPr>
        <p:spPr/>
        <p:txBody>
          <a:bodyPr/>
          <a:lstStyle/>
          <a:p>
            <a:fld id="{5A069C26-4535-48BA-A878-0E42A902F714}" type="slidenum">
              <a:rPr lang="en-GB" smtClean="0"/>
              <a:t>‹#›</a:t>
            </a:fld>
            <a:endParaRPr lang="en-GB"/>
          </a:p>
        </p:txBody>
      </p:sp>
    </p:spTree>
    <p:extLst>
      <p:ext uri="{BB962C8B-B14F-4D97-AF65-F5344CB8AC3E}">
        <p14:creationId xmlns:p14="http://schemas.microsoft.com/office/powerpoint/2010/main" val="86848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BD11-EF3B-4CF1-96DD-429E9C467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26FA9C-94EF-4C89-9459-FDB4B6683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245539-8E29-4BF6-8621-B81A20454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C049C-CEA1-4858-918B-7CE4F98AAF19}"/>
              </a:ext>
            </a:extLst>
          </p:cNvPr>
          <p:cNvSpPr>
            <a:spLocks noGrp="1"/>
          </p:cNvSpPr>
          <p:nvPr>
            <p:ph type="dt" sz="half" idx="10"/>
          </p:nvPr>
        </p:nvSpPr>
        <p:spPr/>
        <p:txBody>
          <a:bodyPr/>
          <a:lstStyle/>
          <a:p>
            <a:fld id="{5E277CFA-9157-496B-8FAE-208D17D308EB}" type="datetimeFigureOut">
              <a:rPr lang="en-GB" smtClean="0"/>
              <a:t>17/06/2021</a:t>
            </a:fld>
            <a:endParaRPr lang="en-GB"/>
          </a:p>
        </p:txBody>
      </p:sp>
      <p:sp>
        <p:nvSpPr>
          <p:cNvPr id="6" name="Footer Placeholder 5">
            <a:extLst>
              <a:ext uri="{FF2B5EF4-FFF2-40B4-BE49-F238E27FC236}">
                <a16:creationId xmlns:a16="http://schemas.microsoft.com/office/drawing/2014/main" id="{31C882A1-6AA4-4059-9593-7B0BB3C909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F1A043-FC0B-4D2C-95B0-73F151179C43}"/>
              </a:ext>
            </a:extLst>
          </p:cNvPr>
          <p:cNvSpPr>
            <a:spLocks noGrp="1"/>
          </p:cNvSpPr>
          <p:nvPr>
            <p:ph type="sldNum" sz="quarter" idx="12"/>
          </p:nvPr>
        </p:nvSpPr>
        <p:spPr/>
        <p:txBody>
          <a:bodyPr/>
          <a:lstStyle/>
          <a:p>
            <a:fld id="{5A069C26-4535-48BA-A878-0E42A902F714}" type="slidenum">
              <a:rPr lang="en-GB" smtClean="0"/>
              <a:t>‹#›</a:t>
            </a:fld>
            <a:endParaRPr lang="en-GB"/>
          </a:p>
        </p:txBody>
      </p:sp>
    </p:spTree>
    <p:extLst>
      <p:ext uri="{BB962C8B-B14F-4D97-AF65-F5344CB8AC3E}">
        <p14:creationId xmlns:p14="http://schemas.microsoft.com/office/powerpoint/2010/main" val="160753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F3222-A29F-456A-8423-61B3FF445F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AF50A-4F8D-450E-91E4-E1CF3DE026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00E420-F092-4740-9BCF-F158103E2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77CFA-9157-496B-8FAE-208D17D308EB}" type="datetimeFigureOut">
              <a:rPr lang="en-GB" smtClean="0"/>
              <a:t>17/06/2021</a:t>
            </a:fld>
            <a:endParaRPr lang="en-GB"/>
          </a:p>
        </p:txBody>
      </p:sp>
      <p:sp>
        <p:nvSpPr>
          <p:cNvPr id="5" name="Footer Placeholder 4">
            <a:extLst>
              <a:ext uri="{FF2B5EF4-FFF2-40B4-BE49-F238E27FC236}">
                <a16:creationId xmlns:a16="http://schemas.microsoft.com/office/drawing/2014/main" id="{D3A921FD-B757-4E12-8089-260DC727AF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6C6C80-4FCE-4212-B4C8-0200F91428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69C26-4535-48BA-A878-0E42A902F714}" type="slidenum">
              <a:rPr lang="en-GB" smtClean="0"/>
              <a:t>‹#›</a:t>
            </a:fld>
            <a:endParaRPr lang="en-GB"/>
          </a:p>
        </p:txBody>
      </p:sp>
    </p:spTree>
    <p:extLst>
      <p:ext uri="{BB962C8B-B14F-4D97-AF65-F5344CB8AC3E}">
        <p14:creationId xmlns:p14="http://schemas.microsoft.com/office/powerpoint/2010/main" val="92426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 Target="slide12.xml"/><Relationship Id="rId7" Type="http://schemas.openxmlformats.org/officeDocument/2006/relationships/slide" Target="slide14.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slide" Target="slide13.xm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hyperlink" Target="https://en.wikipedia.org/wiki/Basic_reproduction_number#cite_note-high_contagiousness-9" TargetMode="External"/><Relationship Id="rId4" Type="http://schemas.openxmlformats.org/officeDocument/2006/relationships/image" Target="../media/image22.tm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hyperlink" Target="https://plus.maths.org/content/tags/covid-19"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image" Target="../media/image6.tmp"/><Relationship Id="rId7" Type="http://schemas.openxmlformats.org/officeDocument/2006/relationships/image" Target="../media/image8.tmp"/><Relationship Id="rId2" Type="http://schemas.openxmlformats.org/officeDocument/2006/relationships/hyperlink" Target="https://covid19.who.int/" TargetMode="External"/><Relationship Id="rId1" Type="http://schemas.openxmlformats.org/officeDocument/2006/relationships/slideLayout" Target="../slideLayouts/slideLayout1.xml"/><Relationship Id="rId6" Type="http://schemas.openxmlformats.org/officeDocument/2006/relationships/hyperlink" Target="https://www.who.int/emergencies/diseases/novel-coronavirus-2019/interactive-timeline#event-86" TargetMode="External"/><Relationship Id="rId5" Type="http://schemas.openxmlformats.org/officeDocument/2006/relationships/image" Target="../media/image7.tmp"/><Relationship Id="rId4" Type="http://schemas.openxmlformats.org/officeDocument/2006/relationships/hyperlink" Target="https://promedmail.org/promed-post/?id=6864153%20#COVID1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AO Alert: Coronavirus Update for Ophthalmologists – Eyewire News">
            <a:extLst>
              <a:ext uri="{FF2B5EF4-FFF2-40B4-BE49-F238E27FC236}">
                <a16:creationId xmlns:a16="http://schemas.microsoft.com/office/drawing/2014/main" id="{69659927-9CF2-4F55-B9F1-90FC5BDB297F}"/>
              </a:ext>
            </a:extLst>
          </p:cNvPr>
          <p:cNvPicPr>
            <a:picLocks noChangeAspect="1" noChangeArrowheads="1"/>
          </p:cNvPicPr>
          <p:nvPr/>
        </p:nvPicPr>
        <p:blipFill>
          <a:blip r:embed="rId2">
            <a:alphaModFix amt="89000"/>
            <a:extLst>
              <a:ext uri="{28A0092B-C50C-407E-A947-70E740481C1C}">
                <a14:useLocalDpi xmlns:a14="http://schemas.microsoft.com/office/drawing/2010/main" val="0"/>
              </a:ext>
            </a:extLst>
          </a:blip>
          <a:srcRect/>
          <a:stretch>
            <a:fillRect/>
          </a:stretch>
        </p:blipFill>
        <p:spPr bwMode="auto">
          <a:xfrm>
            <a:off x="0" y="1228607"/>
            <a:ext cx="12192000" cy="56293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71CBBD0-A49C-4036-B317-DAF0FCF74D55}"/>
              </a:ext>
            </a:extLst>
          </p:cNvPr>
          <p:cNvSpPr/>
          <p:nvPr/>
        </p:nvSpPr>
        <p:spPr>
          <a:xfrm>
            <a:off x="827449" y="139075"/>
            <a:ext cx="10537115"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dirty="0">
                <a:ln/>
                <a:solidFill>
                  <a:srgbClr val="C00000"/>
                </a:solidFill>
              </a:rPr>
              <a:t>Mathematical Modelling and </a:t>
            </a:r>
            <a:endParaRPr lang="en-US" sz="6600" b="1" cap="none" spc="0" dirty="0">
              <a:ln/>
              <a:solidFill>
                <a:srgbClr val="C00000"/>
              </a:solidFill>
              <a:effectLst/>
            </a:endParaRPr>
          </a:p>
        </p:txBody>
      </p:sp>
    </p:spTree>
    <p:extLst>
      <p:ext uri="{BB962C8B-B14F-4D97-AF65-F5344CB8AC3E}">
        <p14:creationId xmlns:p14="http://schemas.microsoft.com/office/powerpoint/2010/main" val="366060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98077E-DE35-4C0C-B192-DBC3E7656798}"/>
              </a:ext>
            </a:extLst>
          </p:cNvPr>
          <p:cNvSpPr/>
          <p:nvPr/>
        </p:nvSpPr>
        <p:spPr>
          <a:xfrm>
            <a:off x="114300" y="150531"/>
            <a:ext cx="3894208"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4"/>
                </a:solidFill>
                <a:effectLst/>
              </a:rPr>
              <a:t>Modelling Limitations</a:t>
            </a:r>
          </a:p>
        </p:txBody>
      </p:sp>
      <p:sp>
        <p:nvSpPr>
          <p:cNvPr id="6" name="TextBox 5">
            <a:extLst>
              <a:ext uri="{FF2B5EF4-FFF2-40B4-BE49-F238E27FC236}">
                <a16:creationId xmlns:a16="http://schemas.microsoft.com/office/drawing/2014/main" id="{D931715E-A060-4BBB-85CF-F8A509D219DB}"/>
              </a:ext>
            </a:extLst>
          </p:cNvPr>
          <p:cNvSpPr txBox="1"/>
          <p:nvPr/>
        </p:nvSpPr>
        <p:spPr>
          <a:xfrm>
            <a:off x="114300" y="955784"/>
            <a:ext cx="6491178" cy="830997"/>
          </a:xfrm>
          <a:prstGeom prst="rect">
            <a:avLst/>
          </a:prstGeom>
          <a:noFill/>
        </p:spPr>
        <p:txBody>
          <a:bodyPr wrap="square" rtlCol="0">
            <a:spAutoFit/>
          </a:bodyPr>
          <a:lstStyle/>
          <a:p>
            <a:r>
              <a:rPr lang="en-GB" sz="2400" dirty="0">
                <a:solidFill>
                  <a:schemeClr val="bg2">
                    <a:lumMod val="50000"/>
                  </a:schemeClr>
                </a:solidFill>
              </a:rPr>
              <a:t>What are the limitations of a geometric model?</a:t>
            </a:r>
          </a:p>
          <a:p>
            <a:r>
              <a:rPr lang="en-GB" sz="2400" dirty="0">
                <a:solidFill>
                  <a:schemeClr val="bg2">
                    <a:lumMod val="50000"/>
                  </a:schemeClr>
                </a:solidFill>
              </a:rPr>
              <a:t>How could it be refined?</a:t>
            </a:r>
          </a:p>
        </p:txBody>
      </p:sp>
      <p:sp>
        <p:nvSpPr>
          <p:cNvPr id="16" name="Rectangle 15">
            <a:extLst>
              <a:ext uri="{FF2B5EF4-FFF2-40B4-BE49-F238E27FC236}">
                <a16:creationId xmlns:a16="http://schemas.microsoft.com/office/drawing/2014/main" id="{AE4C881C-F8A8-4201-82A8-6047F3C50F8D}"/>
              </a:ext>
            </a:extLst>
          </p:cNvPr>
          <p:cNvSpPr/>
          <p:nvPr/>
        </p:nvSpPr>
        <p:spPr>
          <a:xfrm>
            <a:off x="6111249" y="3443500"/>
            <a:ext cx="3099473" cy="243026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solidFill>
              </a:rPr>
              <a:t>The recovery rate has been ignored.</a:t>
            </a:r>
          </a:p>
          <a:p>
            <a:endParaRPr lang="en-GB" sz="2200" dirty="0">
              <a:solidFill>
                <a:schemeClr val="tx1"/>
              </a:solidFill>
            </a:endParaRPr>
          </a:p>
          <a:p>
            <a:r>
              <a:rPr lang="en-GB" sz="2200" b="1" dirty="0">
                <a:solidFill>
                  <a:schemeClr val="tx1"/>
                </a:solidFill>
                <a:latin typeface="Bradley Hand ITC" panose="03070402050302030203" pitchFamily="66" charset="0"/>
              </a:rPr>
              <a:t>It is assumed that once infected, an individual remains infected. </a:t>
            </a:r>
          </a:p>
        </p:txBody>
      </p:sp>
      <p:sp>
        <p:nvSpPr>
          <p:cNvPr id="17" name="Rectangle 16">
            <a:extLst>
              <a:ext uri="{FF2B5EF4-FFF2-40B4-BE49-F238E27FC236}">
                <a16:creationId xmlns:a16="http://schemas.microsoft.com/office/drawing/2014/main" id="{7C72F800-1615-4ACB-A9FF-0366599EA1B3}"/>
              </a:ext>
            </a:extLst>
          </p:cNvPr>
          <p:cNvSpPr/>
          <p:nvPr/>
        </p:nvSpPr>
        <p:spPr>
          <a:xfrm rot="374616">
            <a:off x="7485050" y="616857"/>
            <a:ext cx="3802793" cy="201082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solidFill>
              </a:rPr>
              <a:t>This model shows new infectives increasing forever.</a:t>
            </a:r>
          </a:p>
          <a:p>
            <a:endParaRPr lang="en-GB" sz="2200" dirty="0">
              <a:solidFill>
                <a:srgbClr val="0070C0"/>
              </a:solidFill>
            </a:endParaRPr>
          </a:p>
          <a:p>
            <a:r>
              <a:rPr lang="en-GB" sz="2200" b="1" dirty="0">
                <a:solidFill>
                  <a:schemeClr val="tx1"/>
                </a:solidFill>
                <a:latin typeface="Bradley Hand ITC" panose="03070402050302030203" pitchFamily="66" charset="0"/>
              </a:rPr>
              <a:t>However, the population is assumed to be fixed and finite.</a:t>
            </a:r>
          </a:p>
        </p:txBody>
      </p:sp>
      <p:sp>
        <p:nvSpPr>
          <p:cNvPr id="18" name="Rectangle 17">
            <a:extLst>
              <a:ext uri="{FF2B5EF4-FFF2-40B4-BE49-F238E27FC236}">
                <a16:creationId xmlns:a16="http://schemas.microsoft.com/office/drawing/2014/main" id="{0FA459D6-0F13-4C9B-998E-9CB3FAAD6DF4}"/>
              </a:ext>
            </a:extLst>
          </p:cNvPr>
          <p:cNvSpPr/>
          <p:nvPr/>
        </p:nvSpPr>
        <p:spPr>
          <a:xfrm rot="21264141">
            <a:off x="917149" y="2396533"/>
            <a:ext cx="3632401" cy="358302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solidFill>
              </a:rPr>
              <a:t>The curve is not consistent with an outbreak curve.</a:t>
            </a:r>
          </a:p>
          <a:p>
            <a:endParaRPr lang="en-GB" sz="2200" b="1" dirty="0">
              <a:solidFill>
                <a:schemeClr val="tx1"/>
              </a:solidFill>
            </a:endParaRPr>
          </a:p>
          <a:p>
            <a:r>
              <a:rPr lang="en-GB" sz="2200" b="1" dirty="0">
                <a:solidFill>
                  <a:schemeClr val="tx1"/>
                </a:solidFill>
                <a:latin typeface="Bradley Hand ITC" panose="03070402050302030203" pitchFamily="66" charset="0"/>
              </a:rPr>
              <a:t>There is not a peak to the outbreak (which is an important value). </a:t>
            </a:r>
          </a:p>
          <a:p>
            <a:r>
              <a:rPr lang="en-GB" sz="2200" b="1" dirty="0">
                <a:solidFill>
                  <a:schemeClr val="tx1"/>
                </a:solidFill>
                <a:latin typeface="Bradley Hand ITC" panose="03070402050302030203" pitchFamily="66" charset="0"/>
              </a:rPr>
              <a:t>An improved model requires a curve that increases rapidly, reaches a peak and then falls away again.</a:t>
            </a:r>
            <a:endParaRPr lang="en-GB" sz="2200" b="1" i="1" dirty="0">
              <a:solidFill>
                <a:schemeClr val="tx1"/>
              </a:solidFill>
              <a:latin typeface="Bradley Hand ITC" panose="03070402050302030203" pitchFamily="66" charset="0"/>
            </a:endParaRPr>
          </a:p>
        </p:txBody>
      </p:sp>
    </p:spTree>
    <p:extLst>
      <p:ext uri="{BB962C8B-B14F-4D97-AF65-F5344CB8AC3E}">
        <p14:creationId xmlns:p14="http://schemas.microsoft.com/office/powerpoint/2010/main" val="41678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177B3D-C0F7-43A3-9B1E-4B26235A1B75}"/>
              </a:ext>
            </a:extLst>
          </p:cNvPr>
          <p:cNvSpPr/>
          <p:nvPr/>
        </p:nvSpPr>
        <p:spPr>
          <a:xfrm>
            <a:off x="2477088" y="539855"/>
            <a:ext cx="6705012" cy="5847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GB" sz="3200" b="1" cap="none" spc="0" dirty="0">
                <a:ln/>
                <a:solidFill>
                  <a:srgbClr val="0070C0"/>
                </a:solidFill>
                <a:effectLst/>
              </a:rPr>
              <a:t>Independent tasks</a:t>
            </a:r>
            <a:endParaRPr lang="en-US" sz="3200" b="1" cap="none" spc="0" dirty="0">
              <a:ln/>
              <a:solidFill>
                <a:srgbClr val="0070C0"/>
              </a:solidFill>
              <a:effectLst/>
            </a:endParaRPr>
          </a:p>
        </p:txBody>
      </p:sp>
      <p:pic>
        <p:nvPicPr>
          <p:cNvPr id="8" name="Picture 7">
            <a:extLst>
              <a:ext uri="{FF2B5EF4-FFF2-40B4-BE49-F238E27FC236}">
                <a16:creationId xmlns:a16="http://schemas.microsoft.com/office/drawing/2014/main" id="{DB42B9B0-59A3-4111-82CF-D64B40763319}"/>
              </a:ext>
            </a:extLst>
          </p:cNvPr>
          <p:cNvPicPr>
            <a:picLocks noChangeAspect="1"/>
          </p:cNvPicPr>
          <p:nvPr/>
        </p:nvPicPr>
        <p:blipFill>
          <a:blip r:embed="rId2"/>
          <a:stretch>
            <a:fillRect/>
          </a:stretch>
        </p:blipFill>
        <p:spPr>
          <a:xfrm>
            <a:off x="400111" y="267873"/>
            <a:ext cx="1445372" cy="1477926"/>
          </a:xfrm>
          <a:prstGeom prst="rect">
            <a:avLst/>
          </a:prstGeom>
        </p:spPr>
      </p:pic>
      <p:pic>
        <p:nvPicPr>
          <p:cNvPr id="6" name="Picture 5">
            <a:hlinkClick r:id="rId3" action="ppaction://hlinksldjump"/>
            <a:extLst>
              <a:ext uri="{FF2B5EF4-FFF2-40B4-BE49-F238E27FC236}">
                <a16:creationId xmlns:a16="http://schemas.microsoft.com/office/drawing/2014/main" id="{4EE6DBE8-8108-4BA2-8E3B-E5A628862F62}"/>
              </a:ext>
            </a:extLst>
          </p:cNvPr>
          <p:cNvPicPr>
            <a:picLocks noChangeAspect="1"/>
          </p:cNvPicPr>
          <p:nvPr/>
        </p:nvPicPr>
        <p:blipFill>
          <a:blip r:embed="rId4">
            <a:alphaModFix amt="69000"/>
          </a:blip>
          <a:stretch>
            <a:fillRect/>
          </a:stretch>
        </p:blipFill>
        <p:spPr>
          <a:xfrm>
            <a:off x="2692401" y="1847399"/>
            <a:ext cx="2705099" cy="21051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a:hlinkClick r:id="rId5" action="ppaction://hlinksldjump"/>
            <a:extLst>
              <a:ext uri="{FF2B5EF4-FFF2-40B4-BE49-F238E27FC236}">
                <a16:creationId xmlns:a16="http://schemas.microsoft.com/office/drawing/2014/main" id="{7AD083C6-176C-42CF-BFE5-7B0A4746B797}"/>
              </a:ext>
            </a:extLst>
          </p:cNvPr>
          <p:cNvPicPr>
            <a:picLocks noChangeAspect="1"/>
          </p:cNvPicPr>
          <p:nvPr/>
        </p:nvPicPr>
        <p:blipFill>
          <a:blip r:embed="rId6">
            <a:alphaModFix amt="70000"/>
          </a:blip>
          <a:stretch>
            <a:fillRect/>
          </a:stretch>
        </p:blipFill>
        <p:spPr>
          <a:xfrm>
            <a:off x="2692401" y="4213005"/>
            <a:ext cx="2705099" cy="21051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2" descr="WHO EMRO | COVID-19 questions and answers | COVID-19 | Health topics">
            <a:hlinkClick r:id="rId7" action="ppaction://hlinksldjump"/>
            <a:extLst>
              <a:ext uri="{FF2B5EF4-FFF2-40B4-BE49-F238E27FC236}">
                <a16:creationId xmlns:a16="http://schemas.microsoft.com/office/drawing/2014/main" id="{65144E06-526D-4F14-A653-EAC1C8C159F1}"/>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6477001" y="1847399"/>
            <a:ext cx="2705099" cy="21051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9">
            <a:hlinkClick r:id="rId9" action="ppaction://hlinksldjump"/>
            <a:extLst>
              <a:ext uri="{FF2B5EF4-FFF2-40B4-BE49-F238E27FC236}">
                <a16:creationId xmlns:a16="http://schemas.microsoft.com/office/drawing/2014/main" id="{D635BA02-4DF6-4B87-88A8-1AFC1A7A4B04}"/>
              </a:ext>
            </a:extLst>
          </p:cNvPr>
          <p:cNvPicPr>
            <a:picLocks noChangeAspect="1"/>
          </p:cNvPicPr>
          <p:nvPr/>
        </p:nvPicPr>
        <p:blipFill>
          <a:blip r:embed="rId10">
            <a:alphaModFix amt="70000"/>
          </a:blip>
          <a:stretch>
            <a:fillRect/>
          </a:stretch>
        </p:blipFill>
        <p:spPr>
          <a:xfrm>
            <a:off x="6477000" y="4213005"/>
            <a:ext cx="2705100" cy="21051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0726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D950F7-E426-432A-AEB4-5BEA1D9E303B}"/>
              </a:ext>
            </a:extLst>
          </p:cNvPr>
          <p:cNvPicPr>
            <a:picLocks noChangeAspect="1"/>
          </p:cNvPicPr>
          <p:nvPr/>
        </p:nvPicPr>
        <p:blipFill>
          <a:blip r:embed="rId2">
            <a:alphaModFix amt="20000"/>
          </a:blip>
          <a:stretch>
            <a:fillRect/>
          </a:stretch>
        </p:blipFill>
        <p:spPr>
          <a:xfrm>
            <a:off x="0" y="1933460"/>
            <a:ext cx="12191999" cy="492454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8177B3D-C0F7-43A3-9B1E-4B26235A1B75}"/>
                  </a:ext>
                </a:extLst>
              </p:cNvPr>
              <p:cNvSpPr/>
              <p:nvPr/>
            </p:nvSpPr>
            <p:spPr>
              <a:xfrm>
                <a:off x="1794683" y="272518"/>
                <a:ext cx="9613312" cy="107721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cap="none" spc="0" dirty="0">
                    <a:ln/>
                    <a:solidFill>
                      <a:srgbClr val="0070C0"/>
                    </a:solidFill>
                    <a:effectLst/>
                  </a:rPr>
                  <a:t>What would happen to a population if the basic reproduction rate of a new infectious disease is </a:t>
                </a:r>
                <a14:m>
                  <m:oMath xmlns:m="http://schemas.openxmlformats.org/officeDocument/2006/math">
                    <m:r>
                      <a:rPr lang="en-GB" sz="3200" b="1" i="1" cap="none" spc="0" dirty="0" smtClean="0">
                        <a:ln/>
                        <a:solidFill>
                          <a:srgbClr val="0070C0"/>
                        </a:solidFill>
                        <a:effectLst/>
                        <a:latin typeface="Cambria Math" panose="02040503050406030204" pitchFamily="18" charset="0"/>
                      </a:rPr>
                      <m:t>𝟑</m:t>
                    </m:r>
                  </m:oMath>
                </a14:m>
                <a:r>
                  <a:rPr lang="en-US" sz="3200" b="1" cap="none" spc="0" dirty="0">
                    <a:ln/>
                    <a:solidFill>
                      <a:srgbClr val="0070C0"/>
                    </a:solidFill>
                    <a:effectLst/>
                  </a:rPr>
                  <a:t> ? </a:t>
                </a:r>
              </a:p>
            </p:txBody>
          </p:sp>
        </mc:Choice>
        <mc:Fallback xmlns="">
          <p:sp>
            <p:nvSpPr>
              <p:cNvPr id="3" name="Rectangle 2">
                <a:extLst>
                  <a:ext uri="{FF2B5EF4-FFF2-40B4-BE49-F238E27FC236}">
                    <a16:creationId xmlns:a16="http://schemas.microsoft.com/office/drawing/2014/main" id="{48177B3D-C0F7-43A3-9B1E-4B26235A1B75}"/>
                  </a:ext>
                </a:extLst>
              </p:cNvPr>
              <p:cNvSpPr>
                <a:spLocks noRot="1" noChangeAspect="1" noMove="1" noResize="1" noEditPoints="1" noAdjustHandles="1" noChangeArrowheads="1" noChangeShapeType="1" noTextEdit="1"/>
              </p:cNvSpPr>
              <p:nvPr/>
            </p:nvSpPr>
            <p:spPr>
              <a:xfrm>
                <a:off x="1794683" y="272518"/>
                <a:ext cx="9613312" cy="107721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97C5B5D-28ED-4C6F-B2AB-1C4DA27C00F0}"/>
                  </a:ext>
                </a:extLst>
              </p:cNvPr>
              <p:cNvSpPr txBox="1"/>
              <p:nvPr/>
            </p:nvSpPr>
            <p:spPr>
              <a:xfrm>
                <a:off x="831481" y="1835364"/>
                <a:ext cx="10995394" cy="4601260"/>
              </a:xfrm>
              <a:prstGeom prst="rect">
                <a:avLst/>
              </a:prstGeom>
              <a:noFill/>
            </p:spPr>
            <p:txBody>
              <a:bodyPr wrap="square" rtlCol="0">
                <a:spAutoFit/>
              </a:bodyPr>
              <a:lstStyle/>
              <a:p>
                <a:pPr marL="342900" indent="-342900">
                  <a:lnSpc>
                    <a:spcPct val="200000"/>
                  </a:lnSpc>
                  <a:buAutoNum type="alphaLcParenR"/>
                </a:pPr>
                <a:r>
                  <a:rPr lang="en-GB" sz="2500" dirty="0"/>
                  <a:t>State the first term and common ratio for the geometric progression?</a:t>
                </a:r>
              </a:p>
              <a:p>
                <a:pPr marL="342900" indent="-342900">
                  <a:lnSpc>
                    <a:spcPct val="200000"/>
                  </a:lnSpc>
                  <a:buAutoNum type="alphaLcParenR"/>
                </a:pPr>
                <a:r>
                  <a:rPr lang="en-GB" sz="2500" dirty="0"/>
                  <a:t>How many new cases will there be after </a:t>
                </a:r>
                <a14:m>
                  <m:oMath xmlns:m="http://schemas.openxmlformats.org/officeDocument/2006/math">
                    <m:r>
                      <a:rPr lang="en-GB" sz="2500" b="0" i="1" dirty="0" smtClean="0">
                        <a:latin typeface="Cambria Math" panose="02040503050406030204" pitchFamily="18" charset="0"/>
                      </a:rPr>
                      <m:t>7</m:t>
                    </m:r>
                  </m:oMath>
                </a14:m>
                <a:r>
                  <a:rPr lang="en-GB" sz="2500" dirty="0"/>
                  <a:t> progressions?</a:t>
                </a:r>
              </a:p>
              <a:p>
                <a:pPr marL="342900" indent="-342900">
                  <a:lnSpc>
                    <a:spcPct val="200000"/>
                  </a:lnSpc>
                  <a:buAutoNum type="alphaLcParenR"/>
                </a:pPr>
                <a:r>
                  <a:rPr lang="en-GB" sz="2500" dirty="0"/>
                  <a:t>How many new cases will there be after </a:t>
                </a:r>
                <a14:m>
                  <m:oMath xmlns:m="http://schemas.openxmlformats.org/officeDocument/2006/math">
                    <m:r>
                      <a:rPr lang="en-GB" sz="2500" b="0" i="1" dirty="0" smtClean="0">
                        <a:latin typeface="Cambria Math" panose="02040503050406030204" pitchFamily="18" charset="0"/>
                      </a:rPr>
                      <m:t>𝑛</m:t>
                    </m:r>
                  </m:oMath>
                </a14:m>
                <a:r>
                  <a:rPr lang="en-GB" sz="2500" dirty="0"/>
                  <a:t> progressions?</a:t>
                </a:r>
              </a:p>
              <a:p>
                <a:pPr marL="342900" indent="-342900">
                  <a:lnSpc>
                    <a:spcPct val="200000"/>
                  </a:lnSpc>
                  <a:buAutoNum type="alphaLcParenR"/>
                </a:pPr>
                <a:r>
                  <a:rPr lang="en-GB" sz="2500" dirty="0"/>
                  <a:t>Sketch a graph for the number of new cases against time.</a:t>
                </a:r>
              </a:p>
              <a:p>
                <a:pPr marL="342900" indent="-342900">
                  <a:lnSpc>
                    <a:spcPct val="200000"/>
                  </a:lnSpc>
                  <a:buAutoNum type="alphaLcParenR"/>
                </a:pPr>
                <a:r>
                  <a:rPr lang="en-GB" sz="2500" dirty="0"/>
                  <a:t>Use differentiation to show that the number of new cases will continue to rise.</a:t>
                </a:r>
              </a:p>
              <a:p>
                <a:pPr marL="342900" indent="-342900">
                  <a:lnSpc>
                    <a:spcPct val="200000"/>
                  </a:lnSpc>
                  <a:buAutoNum type="alphaLcParenR"/>
                </a:pPr>
                <a:r>
                  <a:rPr lang="en-GB" sz="2500" dirty="0"/>
                  <a:t>Explain a limitation of this model.</a:t>
                </a:r>
              </a:p>
            </p:txBody>
          </p:sp>
        </mc:Choice>
        <mc:Fallback xmlns="">
          <p:sp>
            <p:nvSpPr>
              <p:cNvPr id="2" name="TextBox 1">
                <a:extLst>
                  <a:ext uri="{FF2B5EF4-FFF2-40B4-BE49-F238E27FC236}">
                    <a16:creationId xmlns:a16="http://schemas.microsoft.com/office/drawing/2014/main" id="{897C5B5D-28ED-4C6F-B2AB-1C4DA27C00F0}"/>
                  </a:ext>
                </a:extLst>
              </p:cNvPr>
              <p:cNvSpPr txBox="1">
                <a:spLocks noRot="1" noChangeAspect="1" noMove="1" noResize="1" noEditPoints="1" noAdjustHandles="1" noChangeArrowheads="1" noChangeShapeType="1" noTextEdit="1"/>
              </p:cNvSpPr>
              <p:nvPr/>
            </p:nvSpPr>
            <p:spPr>
              <a:xfrm>
                <a:off x="831481" y="1835364"/>
                <a:ext cx="10995394" cy="4601260"/>
              </a:xfrm>
              <a:prstGeom prst="rect">
                <a:avLst/>
              </a:prstGeom>
              <a:blipFill>
                <a:blip r:embed="rId4"/>
                <a:stretch>
                  <a:fillRect l="-942" b="-2384"/>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DB42B9B0-59A3-4111-82CF-D64B40763319}"/>
              </a:ext>
            </a:extLst>
          </p:cNvPr>
          <p:cNvPicPr>
            <a:picLocks noChangeAspect="1"/>
          </p:cNvPicPr>
          <p:nvPr/>
        </p:nvPicPr>
        <p:blipFill>
          <a:blip r:embed="rId5"/>
          <a:stretch>
            <a:fillRect/>
          </a:stretch>
        </p:blipFill>
        <p:spPr>
          <a:xfrm>
            <a:off x="206436" y="255181"/>
            <a:ext cx="1445372" cy="1477926"/>
          </a:xfrm>
          <a:prstGeom prst="rect">
            <a:avLst/>
          </a:prstGeom>
        </p:spPr>
      </p:pic>
    </p:spTree>
    <p:extLst>
      <p:ext uri="{BB962C8B-B14F-4D97-AF65-F5344CB8AC3E}">
        <p14:creationId xmlns:p14="http://schemas.microsoft.com/office/powerpoint/2010/main" val="130270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2D86E3-BD65-4F47-B1BB-3A984C9ADD91}"/>
              </a:ext>
            </a:extLst>
          </p:cNvPr>
          <p:cNvPicPr>
            <a:picLocks noChangeAspect="1"/>
          </p:cNvPicPr>
          <p:nvPr/>
        </p:nvPicPr>
        <p:blipFill>
          <a:blip r:embed="rId2">
            <a:alphaModFix amt="14000"/>
          </a:blip>
          <a:stretch>
            <a:fillRect/>
          </a:stretch>
        </p:blipFill>
        <p:spPr>
          <a:xfrm>
            <a:off x="0" y="1346200"/>
            <a:ext cx="12192000" cy="5511800"/>
          </a:xfrm>
          <a:prstGeom prst="rect">
            <a:avLst/>
          </a:prstGeom>
        </p:spPr>
      </p:pic>
      <p:sp>
        <p:nvSpPr>
          <p:cNvPr id="8" name="TextBox 7">
            <a:extLst>
              <a:ext uri="{FF2B5EF4-FFF2-40B4-BE49-F238E27FC236}">
                <a16:creationId xmlns:a16="http://schemas.microsoft.com/office/drawing/2014/main" id="{6BA0A1A1-C50D-488A-8345-3D56DCEF420D}"/>
              </a:ext>
            </a:extLst>
          </p:cNvPr>
          <p:cNvSpPr txBox="1"/>
          <p:nvPr/>
        </p:nvSpPr>
        <p:spPr>
          <a:xfrm>
            <a:off x="103218" y="1346200"/>
            <a:ext cx="10920382" cy="1833194"/>
          </a:xfrm>
          <a:prstGeom prst="rect">
            <a:avLst/>
          </a:prstGeom>
          <a:noFill/>
        </p:spPr>
        <p:txBody>
          <a:bodyPr wrap="square">
            <a:spAutoFit/>
          </a:bodyPr>
          <a:lstStyle/>
          <a:p>
            <a:pPr algn="just">
              <a:lnSpc>
                <a:spcPct val="107000"/>
              </a:lnSpc>
              <a:spcAft>
                <a:spcPts val="800"/>
              </a:spcAft>
            </a:pPr>
            <a:r>
              <a:rPr lang="en-GB" sz="2200" b="1" dirty="0">
                <a:effectLst/>
                <a:ea typeface="Times New Roman" panose="02020603050405020304" pitchFamily="18" charset="0"/>
                <a:cs typeface="Times New Roman" panose="02020603050405020304" pitchFamily="18" charset="0"/>
              </a:rPr>
              <a:t>A boarding school has 500 students and 60  staff who all live on the school site. </a:t>
            </a:r>
          </a:p>
          <a:p>
            <a:pPr>
              <a:lnSpc>
                <a:spcPct val="107000"/>
              </a:lnSpc>
              <a:spcAft>
                <a:spcPts val="800"/>
              </a:spcAft>
            </a:pPr>
            <a:r>
              <a:rPr lang="en-GB" sz="2200" b="1" dirty="0">
                <a:effectLst/>
                <a:ea typeface="Times New Roman" panose="02020603050405020304" pitchFamily="18" charset="0"/>
                <a:cs typeface="Times New Roman" panose="02020603050405020304" pitchFamily="18" charset="0"/>
              </a:rPr>
              <a:t>At the beginning of term, one student arrives showing symptoms of an infectious disease. </a:t>
            </a:r>
          </a:p>
          <a:p>
            <a:pPr>
              <a:lnSpc>
                <a:spcPct val="107000"/>
              </a:lnSpc>
              <a:spcAft>
                <a:spcPts val="800"/>
              </a:spcAft>
            </a:pPr>
            <a:r>
              <a:rPr lang="en-GB" sz="2200" b="1" dirty="0">
                <a:effectLst/>
                <a:ea typeface="Times New Roman" panose="02020603050405020304" pitchFamily="18" charset="0"/>
                <a:cs typeface="Times New Roman" panose="02020603050405020304" pitchFamily="18" charset="0"/>
              </a:rPr>
              <a:t>The infectious disease has a Basic Reproduction value of 2.5. </a:t>
            </a:r>
          </a:p>
          <a:p>
            <a:pPr>
              <a:lnSpc>
                <a:spcPct val="107000"/>
              </a:lnSpc>
              <a:spcAft>
                <a:spcPts val="800"/>
              </a:spcAft>
            </a:pPr>
            <a:r>
              <a:rPr lang="en-GB" sz="2200" b="1" dirty="0">
                <a:effectLst/>
                <a:ea typeface="Times New Roman" panose="02020603050405020304" pitchFamily="18" charset="0"/>
                <a:cs typeface="Times New Roman" panose="02020603050405020304" pitchFamily="18" charset="0"/>
              </a:rPr>
              <a:t>No measures are taken to isolate the individual. </a:t>
            </a:r>
            <a:endParaRPr lang="en-GB" sz="2200" b="1" dirty="0">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2CEA59A-A371-4653-8791-A8780653B17E}"/>
                  </a:ext>
                </a:extLst>
              </p:cNvPr>
              <p:cNvSpPr txBox="1"/>
              <p:nvPr/>
            </p:nvSpPr>
            <p:spPr>
              <a:xfrm>
                <a:off x="165100" y="3179394"/>
                <a:ext cx="11923682" cy="3460691"/>
              </a:xfrm>
              <a:prstGeom prst="rect">
                <a:avLst/>
              </a:prstGeom>
              <a:noFill/>
            </p:spPr>
            <p:txBody>
              <a:bodyPr wrap="square">
                <a:spAutoFit/>
              </a:bodyPr>
              <a:lstStyle/>
              <a:p>
                <a:pPr marL="457200" lvl="0" indent="-457200">
                  <a:lnSpc>
                    <a:spcPct val="150000"/>
                  </a:lnSpc>
                  <a:buAutoNum type="alphaLcParenR"/>
                </a:pPr>
                <a:r>
                  <a:rPr lang="en-GB" sz="2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Predict the number of new cases after 3 days</a:t>
                </a:r>
                <a:r>
                  <a:rPr lang="en-GB" sz="2400" dirty="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rPr>
                  <a:t> and </a:t>
                </a:r>
                <a:r>
                  <a:rPr lang="en-GB" sz="2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how long it will take for the entire population to become infected with the disease.</a:t>
                </a:r>
                <a:endParaRPr lang="en-GB" sz="2400" dirty="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457200" lvl="0" indent="-457200">
                  <a:lnSpc>
                    <a:spcPct val="150000"/>
                  </a:lnSpc>
                  <a:spcAft>
                    <a:spcPts val="800"/>
                  </a:spcAft>
                  <a:buAutoNum type="alphaLcParenR" startAt="2"/>
                </a:pPr>
                <a:r>
                  <a:rPr lang="en-GB" sz="2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After 3 days, containment measures are put in place to protect the school community. It is assumed that the Basic Reproduction value reduces instantly to 0.8. Predict the total number of individuals in the school community who will become infected. </a:t>
                </a:r>
                <a:endParaRPr lang="en-GB" sz="2400" dirty="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457200" lvl="0" indent="-457200">
                  <a:lnSpc>
                    <a:spcPct val="150000"/>
                  </a:lnSpc>
                  <a:spcAft>
                    <a:spcPts val="800"/>
                  </a:spcAft>
                  <a:buAutoNum type="alphaLcParenR" startAt="2"/>
                </a:pPr>
                <a:r>
                  <a:rPr lang="en-GB" sz="2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Explain the significance of </a:t>
                </a:r>
                <a14:m>
                  <m:oMath xmlns:m="http://schemas.openxmlformats.org/officeDocument/2006/math">
                    <m:sSub>
                      <m:sSubPr>
                        <m:ctrlPr>
                          <a:rPr lang="en-GB" sz="2400" i="1">
                            <a:solidFill>
                              <a:schemeClr val="bg2">
                                <a:lumMod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b="0" i="1" smtClean="0">
                            <a:solidFill>
                              <a:schemeClr val="bg2">
                                <a:lumMod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400" b="0" i="1" smtClean="0">
                            <a:solidFill>
                              <a:schemeClr val="bg2">
                                <a:lumMod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GB" sz="2400" b="0" i="1" smtClean="0">
                        <a:solidFill>
                          <a:schemeClr val="bg2">
                            <a:lumMod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&lt;1</m:t>
                    </m:r>
                  </m:oMath>
                </a14:m>
                <a:r>
                  <a:rPr lang="en-GB" sz="2400"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 in a model that is based on a geometric progression.</a:t>
                </a:r>
                <a:endParaRPr lang="en-GB" sz="24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2CEA59A-A371-4653-8791-A8780653B17E}"/>
                  </a:ext>
                </a:extLst>
              </p:cNvPr>
              <p:cNvSpPr txBox="1">
                <a:spLocks noRot="1" noChangeAspect="1" noMove="1" noResize="1" noEditPoints="1" noAdjustHandles="1" noChangeArrowheads="1" noChangeShapeType="1" noTextEdit="1"/>
              </p:cNvSpPr>
              <p:nvPr/>
            </p:nvSpPr>
            <p:spPr>
              <a:xfrm>
                <a:off x="165100" y="3179394"/>
                <a:ext cx="11923682" cy="3460691"/>
              </a:xfrm>
              <a:prstGeom prst="rect">
                <a:avLst/>
              </a:prstGeom>
              <a:blipFill>
                <a:blip r:embed="rId3"/>
                <a:stretch>
                  <a:fillRect l="-818" b="-3175"/>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079FCB02-51FC-4806-AA7A-A4C43B7CCD6F}"/>
              </a:ext>
            </a:extLst>
          </p:cNvPr>
          <p:cNvPicPr>
            <a:picLocks noChangeAspect="1"/>
          </p:cNvPicPr>
          <p:nvPr/>
        </p:nvPicPr>
        <p:blipFill>
          <a:blip r:embed="rId4"/>
          <a:stretch>
            <a:fillRect/>
          </a:stretch>
        </p:blipFill>
        <p:spPr>
          <a:xfrm>
            <a:off x="103218" y="56008"/>
            <a:ext cx="1149991" cy="1175892"/>
          </a:xfrm>
          <a:prstGeom prst="rect">
            <a:avLst/>
          </a:prstGeom>
        </p:spPr>
      </p:pic>
      <p:sp>
        <p:nvSpPr>
          <p:cNvPr id="5" name="Rectangle 4">
            <a:extLst>
              <a:ext uri="{FF2B5EF4-FFF2-40B4-BE49-F238E27FC236}">
                <a16:creationId xmlns:a16="http://schemas.microsoft.com/office/drawing/2014/main" id="{65318962-92FB-464C-A59E-A1450C800ECE}"/>
              </a:ext>
            </a:extLst>
          </p:cNvPr>
          <p:cNvSpPr/>
          <p:nvPr/>
        </p:nvSpPr>
        <p:spPr>
          <a:xfrm>
            <a:off x="1397808" y="154682"/>
            <a:ext cx="10006792" cy="107721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GB" sz="3200" b="1" cap="none" spc="0" dirty="0">
                <a:ln/>
                <a:solidFill>
                  <a:srgbClr val="0070C0"/>
                </a:solidFill>
                <a:effectLst/>
              </a:rPr>
              <a:t>Consider the spread of a new infectious disease in a remote community environment.</a:t>
            </a:r>
            <a:endParaRPr lang="en-US" sz="3200" b="1" cap="none" spc="0" dirty="0">
              <a:ln/>
              <a:solidFill>
                <a:srgbClr val="0070C0"/>
              </a:solidFill>
              <a:effectLst/>
            </a:endParaRPr>
          </a:p>
        </p:txBody>
      </p:sp>
    </p:spTree>
    <p:extLst>
      <p:ext uri="{BB962C8B-B14F-4D97-AF65-F5344CB8AC3E}">
        <p14:creationId xmlns:p14="http://schemas.microsoft.com/office/powerpoint/2010/main" val="264180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318962-92FB-464C-A59E-A1450C800ECE}"/>
              </a:ext>
            </a:extLst>
          </p:cNvPr>
          <p:cNvSpPr/>
          <p:nvPr/>
        </p:nvSpPr>
        <p:spPr>
          <a:xfrm>
            <a:off x="1978772" y="622433"/>
            <a:ext cx="10006792"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GB" sz="3600" b="1" cap="none" spc="0" dirty="0">
                <a:ln/>
                <a:solidFill>
                  <a:srgbClr val="0070C0"/>
                </a:solidFill>
                <a:effectLst/>
              </a:rPr>
              <a:t>Discuss: R numbers</a:t>
            </a:r>
            <a:endParaRPr lang="en-US" sz="3600" b="1" cap="none" spc="0" dirty="0">
              <a:ln/>
              <a:solidFill>
                <a:srgbClr val="0070C0"/>
              </a:solidFill>
              <a:effectLst/>
            </a:endParaRPr>
          </a:p>
        </p:txBody>
      </p:sp>
      <p:pic>
        <p:nvPicPr>
          <p:cNvPr id="1026" name="Picture 2" descr="WHO EMRO | COVID-19 questions and answers | COVID-19 | Health topics">
            <a:extLst>
              <a:ext uri="{FF2B5EF4-FFF2-40B4-BE49-F238E27FC236}">
                <a16:creationId xmlns:a16="http://schemas.microsoft.com/office/drawing/2014/main" id="{9DCD8989-56C2-45F4-83F5-BD0F4FA32443}"/>
              </a:ext>
            </a:extLst>
          </p:cNvPr>
          <p:cNvPicPr>
            <a:picLocks noChangeAspect="1" noChangeArrowheads="1"/>
          </p:cNvPicPr>
          <p:nvPr/>
        </p:nvPicPr>
        <p:blipFill>
          <a:blip r:embed="rId2">
            <a:alphaModFix amt="22000"/>
            <a:extLst>
              <a:ext uri="{28A0092B-C50C-407E-A947-70E740481C1C}">
                <a14:useLocalDpi xmlns:a14="http://schemas.microsoft.com/office/drawing/2010/main" val="0"/>
              </a:ext>
            </a:extLst>
          </a:blip>
          <a:srcRect/>
          <a:stretch>
            <a:fillRect/>
          </a:stretch>
        </p:blipFill>
        <p:spPr bwMode="auto">
          <a:xfrm>
            <a:off x="0" y="1981200"/>
            <a:ext cx="121920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15BADB-5063-46EA-8AEE-A8FFE59F9531}"/>
              </a:ext>
            </a:extLst>
          </p:cNvPr>
          <p:cNvPicPr>
            <a:picLocks noChangeAspect="1"/>
          </p:cNvPicPr>
          <p:nvPr/>
        </p:nvPicPr>
        <p:blipFill>
          <a:blip r:embed="rId3"/>
          <a:stretch>
            <a:fillRect/>
          </a:stretch>
        </p:blipFill>
        <p:spPr>
          <a:xfrm>
            <a:off x="206436" y="255181"/>
            <a:ext cx="1445372" cy="1477926"/>
          </a:xfrm>
          <a:prstGeom prst="rect">
            <a:avLst/>
          </a:prstGeom>
        </p:spPr>
      </p:pic>
      <p:pic>
        <p:nvPicPr>
          <p:cNvPr id="11" name="Picture 10" descr="Table&#10;&#10;Description automatically generated">
            <a:extLst>
              <a:ext uri="{FF2B5EF4-FFF2-40B4-BE49-F238E27FC236}">
                <a16:creationId xmlns:a16="http://schemas.microsoft.com/office/drawing/2014/main" id="{15D5868D-E572-488F-B3BA-421401AA8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1542" y="2668128"/>
            <a:ext cx="4089610" cy="2844946"/>
          </a:xfrm>
          <a:prstGeom prst="rect">
            <a:avLst/>
          </a:prstGeom>
        </p:spPr>
      </p:pic>
      <p:sp>
        <p:nvSpPr>
          <p:cNvPr id="14" name="TextBox 13">
            <a:extLst>
              <a:ext uri="{FF2B5EF4-FFF2-40B4-BE49-F238E27FC236}">
                <a16:creationId xmlns:a16="http://schemas.microsoft.com/office/drawing/2014/main" id="{FA1434CA-6F03-4A90-90B2-D7307E9A7DEE}"/>
              </a:ext>
            </a:extLst>
          </p:cNvPr>
          <p:cNvSpPr txBox="1"/>
          <p:nvPr/>
        </p:nvSpPr>
        <p:spPr>
          <a:xfrm>
            <a:off x="304695" y="2491382"/>
            <a:ext cx="6096000" cy="3438377"/>
          </a:xfrm>
          <a:prstGeom prst="rect">
            <a:avLst/>
          </a:prstGeom>
          <a:noFill/>
        </p:spPr>
        <p:txBody>
          <a:bodyPr wrap="square">
            <a:spAutoFit/>
          </a:bodyPr>
          <a:lstStyle/>
          <a:p>
            <a:pPr lvl="0" algn="just">
              <a:lnSpc>
                <a:spcPct val="107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The table gives an estimated range of values for the </a:t>
            </a:r>
            <a:r>
              <a:rPr lang="en-GB" sz="2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Basic Reproduction</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number of different diseases. </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Would an outbreak of Chickenpox spread more rapidly through a local community than COVID-19?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406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07D6F1-715B-451E-9D2F-656C90DE119A}"/>
              </a:ext>
            </a:extLst>
          </p:cNvPr>
          <p:cNvPicPr>
            <a:picLocks noChangeAspect="1"/>
          </p:cNvPicPr>
          <p:nvPr/>
        </p:nvPicPr>
        <p:blipFill>
          <a:blip r:embed="rId2">
            <a:alphaModFix amt="11000"/>
          </a:blip>
          <a:stretch>
            <a:fillRect/>
          </a:stretch>
        </p:blipFill>
        <p:spPr>
          <a:xfrm>
            <a:off x="0" y="1884363"/>
            <a:ext cx="12192000" cy="4973638"/>
          </a:xfrm>
          <a:prstGeom prst="rect">
            <a:avLst/>
          </a:prstGeom>
        </p:spPr>
      </p:pic>
      <p:sp>
        <p:nvSpPr>
          <p:cNvPr id="5" name="Rectangle 4">
            <a:extLst>
              <a:ext uri="{FF2B5EF4-FFF2-40B4-BE49-F238E27FC236}">
                <a16:creationId xmlns:a16="http://schemas.microsoft.com/office/drawing/2014/main" id="{65318962-92FB-464C-A59E-A1450C800ECE}"/>
              </a:ext>
            </a:extLst>
          </p:cNvPr>
          <p:cNvSpPr/>
          <p:nvPr/>
        </p:nvSpPr>
        <p:spPr>
          <a:xfrm>
            <a:off x="1978772" y="622433"/>
            <a:ext cx="10006792"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GB" sz="3600" b="1" cap="none" spc="0" dirty="0">
                <a:ln/>
                <a:solidFill>
                  <a:srgbClr val="0070C0"/>
                </a:solidFill>
                <a:effectLst/>
              </a:rPr>
              <a:t>Discuss: the characteristic curve</a:t>
            </a:r>
            <a:endParaRPr lang="en-US" sz="3600" b="1" cap="none" spc="0" dirty="0">
              <a:ln/>
              <a:solidFill>
                <a:srgbClr val="0070C0"/>
              </a:solidFill>
              <a:effectLst/>
            </a:endParaRPr>
          </a:p>
        </p:txBody>
      </p:sp>
      <p:pic>
        <p:nvPicPr>
          <p:cNvPr id="10" name="Picture 9">
            <a:extLst>
              <a:ext uri="{FF2B5EF4-FFF2-40B4-BE49-F238E27FC236}">
                <a16:creationId xmlns:a16="http://schemas.microsoft.com/office/drawing/2014/main" id="{5A15BADB-5063-46EA-8AEE-A8FFE59F9531}"/>
              </a:ext>
            </a:extLst>
          </p:cNvPr>
          <p:cNvPicPr>
            <a:picLocks noChangeAspect="1"/>
          </p:cNvPicPr>
          <p:nvPr/>
        </p:nvPicPr>
        <p:blipFill>
          <a:blip r:embed="rId3"/>
          <a:stretch>
            <a:fillRect/>
          </a:stretch>
        </p:blipFill>
        <p:spPr>
          <a:xfrm>
            <a:off x="206436" y="255181"/>
            <a:ext cx="1445372" cy="1477926"/>
          </a:xfrm>
          <a:prstGeom prst="rect">
            <a:avLst/>
          </a:prstGeom>
        </p:spPr>
      </p:pic>
      <p:pic>
        <p:nvPicPr>
          <p:cNvPr id="7" name="Picture 6" descr="Chart, line chart&#10;&#10;Description automatically generated">
            <a:extLst>
              <a:ext uri="{FF2B5EF4-FFF2-40B4-BE49-F238E27FC236}">
                <a16:creationId xmlns:a16="http://schemas.microsoft.com/office/drawing/2014/main" id="{B5A26FB5-6AB5-47EB-BDB4-1A1F14A063B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03900" y="2355850"/>
            <a:ext cx="6181664" cy="3981317"/>
          </a:xfrm>
          <a:prstGeom prst="rect">
            <a:avLst/>
          </a:prstGeom>
        </p:spPr>
      </p:pic>
      <p:sp>
        <p:nvSpPr>
          <p:cNvPr id="15" name="TextBox 14">
            <a:extLst>
              <a:ext uri="{FF2B5EF4-FFF2-40B4-BE49-F238E27FC236}">
                <a16:creationId xmlns:a16="http://schemas.microsoft.com/office/drawing/2014/main" id="{DA8C5EC3-532C-4022-B224-660C8E511E47}"/>
              </a:ext>
            </a:extLst>
          </p:cNvPr>
          <p:cNvSpPr txBox="1"/>
          <p:nvPr/>
        </p:nvSpPr>
        <p:spPr>
          <a:xfrm>
            <a:off x="0" y="1884363"/>
            <a:ext cx="5918200" cy="4790222"/>
          </a:xfrm>
          <a:prstGeom prst="rect">
            <a:avLst/>
          </a:prstGeom>
          <a:noFill/>
        </p:spPr>
        <p:txBody>
          <a:bodyPr wrap="square">
            <a:spAutoFit/>
          </a:bodyPr>
          <a:lstStyle/>
          <a:p>
            <a:pPr>
              <a:lnSpc>
                <a:spcPct val="150000"/>
              </a:lnSpc>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The graph shows the number of cases of COVID-19 recorded by China and has been overlaid with an exponential curve. In the early stages of the outbreak, the exponential curve follows the data closely</a:t>
            </a:r>
          </a:p>
          <a:p>
            <a:pPr>
              <a:lnSpc>
                <a:spcPct val="150000"/>
              </a:lnSpc>
            </a:pPr>
            <a:endParaRPr lang="en-GB" sz="1100" b="1" dirty="0">
              <a:latin typeface="Calibri" panose="020F0502020204030204" pitchFamily="34" charset="0"/>
              <a:cs typeface="Times New Roman" panose="02020603050405020304" pitchFamily="18" charset="0"/>
            </a:endParaRPr>
          </a:p>
          <a:p>
            <a:pPr>
              <a:lnSpc>
                <a:spcPct val="150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Why does the data stop following an exponential curve? What factors should be considered in an improved model?</a:t>
            </a:r>
            <a:endParaRPr lang="en-GB" sz="2400" dirty="0"/>
          </a:p>
        </p:txBody>
      </p:sp>
    </p:spTree>
    <p:extLst>
      <p:ext uri="{BB962C8B-B14F-4D97-AF65-F5344CB8AC3E}">
        <p14:creationId xmlns:p14="http://schemas.microsoft.com/office/powerpoint/2010/main" val="3451609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2D5341-0B48-49B6-9DB4-2EE2A930E3B0}"/>
              </a:ext>
            </a:extLst>
          </p:cNvPr>
          <p:cNvSpPr/>
          <p:nvPr/>
        </p:nvSpPr>
        <p:spPr>
          <a:xfrm>
            <a:off x="4343400" y="2460962"/>
            <a:ext cx="7566046" cy="1015663"/>
          </a:xfrm>
          <a:prstGeom prst="rect">
            <a:avLst/>
          </a:prstGeom>
          <a:noFill/>
        </p:spPr>
        <p:txBody>
          <a:bodyPr wrap="none" lIns="91440" tIns="45720" rIns="91440" bIns="45720">
            <a:spAutoFit/>
          </a:bodyPr>
          <a:lstStyle/>
          <a:p>
            <a:pPr algn="ctr"/>
            <a:r>
              <a:rPr lang="en-US" sz="6000" b="0" cap="none" spc="0" dirty="0">
                <a:ln w="0"/>
                <a:solidFill>
                  <a:srgbClr val="7030A0"/>
                </a:solidFill>
                <a:effectLst>
                  <a:outerShdw blurRad="38100" dist="25400" dir="5400000" algn="ctr" rotWithShape="0">
                    <a:srgbClr val="6E747A">
                      <a:alpha val="43000"/>
                    </a:srgbClr>
                  </a:outerShdw>
                </a:effectLst>
              </a:rPr>
              <a:t>Ideas </a:t>
            </a:r>
            <a:r>
              <a:rPr lang="en-US" sz="6000" dirty="0">
                <a:ln w="0"/>
                <a:solidFill>
                  <a:srgbClr val="7030A0"/>
                </a:solidFill>
                <a:effectLst>
                  <a:outerShdw blurRad="38100" dist="25400" dir="5400000" algn="ctr" rotWithShape="0">
                    <a:srgbClr val="6E747A">
                      <a:alpha val="43000"/>
                    </a:srgbClr>
                  </a:outerShdw>
                </a:effectLst>
              </a:rPr>
              <a:t>to explore further</a:t>
            </a:r>
            <a:endParaRPr lang="en-US" sz="6000" b="0" cap="none" spc="0" dirty="0">
              <a:ln w="0"/>
              <a:solidFill>
                <a:srgbClr val="7030A0"/>
              </a:solidFill>
              <a:effectLst>
                <a:outerShdw blurRad="38100" dist="25400" dir="5400000" algn="ctr" rotWithShape="0">
                  <a:srgbClr val="6E747A">
                    <a:alpha val="43000"/>
                  </a:srgbClr>
                </a:outerShdw>
              </a:effectLst>
            </a:endParaRPr>
          </a:p>
        </p:txBody>
      </p:sp>
      <p:pic>
        <p:nvPicPr>
          <p:cNvPr id="7" name="Picture 6">
            <a:extLst>
              <a:ext uri="{FF2B5EF4-FFF2-40B4-BE49-F238E27FC236}">
                <a16:creationId xmlns:a16="http://schemas.microsoft.com/office/drawing/2014/main" id="{252A2563-85BA-4D9F-BE63-290E1EA5E8FC}"/>
              </a:ext>
            </a:extLst>
          </p:cNvPr>
          <p:cNvPicPr>
            <a:picLocks noChangeAspect="1"/>
          </p:cNvPicPr>
          <p:nvPr/>
        </p:nvPicPr>
        <p:blipFill>
          <a:blip r:embed="rId2"/>
          <a:stretch>
            <a:fillRect/>
          </a:stretch>
        </p:blipFill>
        <p:spPr>
          <a:xfrm>
            <a:off x="0" y="1997243"/>
            <a:ext cx="4165936" cy="2082968"/>
          </a:xfrm>
          <a:prstGeom prst="rect">
            <a:avLst/>
          </a:prstGeom>
        </p:spPr>
      </p:pic>
    </p:spTree>
    <p:extLst>
      <p:ext uri="{BB962C8B-B14F-4D97-AF65-F5344CB8AC3E}">
        <p14:creationId xmlns:p14="http://schemas.microsoft.com/office/powerpoint/2010/main" val="122475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website&#10;&#10;Description automatically generated">
            <a:hlinkClick r:id="rId2"/>
            <a:extLst>
              <a:ext uri="{FF2B5EF4-FFF2-40B4-BE49-F238E27FC236}">
                <a16:creationId xmlns:a16="http://schemas.microsoft.com/office/drawing/2014/main" id="{B7962315-BE04-4266-8AE9-023559674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842" y="1337212"/>
            <a:ext cx="8090316" cy="4927853"/>
          </a:xfrm>
          <a:prstGeom prst="rect">
            <a:avLst/>
          </a:prstGeom>
        </p:spPr>
      </p:pic>
      <p:sp>
        <p:nvSpPr>
          <p:cNvPr id="11" name="Rectangle 10">
            <a:extLst>
              <a:ext uri="{FF2B5EF4-FFF2-40B4-BE49-F238E27FC236}">
                <a16:creationId xmlns:a16="http://schemas.microsoft.com/office/drawing/2014/main" id="{C9EAEEAF-9180-4ED5-A799-377CA9881B05}"/>
              </a:ext>
            </a:extLst>
          </p:cNvPr>
          <p:cNvSpPr/>
          <p:nvPr/>
        </p:nvSpPr>
        <p:spPr>
          <a:xfrm>
            <a:off x="178405" y="208214"/>
            <a:ext cx="7852984" cy="769441"/>
          </a:xfrm>
          <a:prstGeom prst="rect">
            <a:avLst/>
          </a:prstGeom>
          <a:noFill/>
        </p:spPr>
        <p:txBody>
          <a:bodyPr wrap="none" lIns="91440" tIns="45720" rIns="91440" bIns="45720">
            <a:spAutoFit/>
          </a:bodyPr>
          <a:lstStyle/>
          <a:p>
            <a:pPr algn="ctr"/>
            <a:r>
              <a:rPr lang="en-US" sz="4400" dirty="0">
                <a:ln w="0"/>
                <a:solidFill>
                  <a:srgbClr val="7030A0"/>
                </a:solidFill>
                <a:effectLst>
                  <a:outerShdw blurRad="38100" dist="25400" dir="5400000" algn="ctr" rotWithShape="0">
                    <a:srgbClr val="6E747A">
                      <a:alpha val="43000"/>
                    </a:srgbClr>
                  </a:outerShdw>
                </a:effectLst>
              </a:rPr>
              <a:t>Follow the link for related articles</a:t>
            </a:r>
            <a:endParaRPr lang="en-US" sz="4400" b="0" cap="none" spc="0" dirty="0">
              <a:ln w="0"/>
              <a:solidFill>
                <a:srgbClr val="7030A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7871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055CCF-9F98-40D6-ADF3-D97CBC0662C0}"/>
              </a:ext>
            </a:extLst>
          </p:cNvPr>
          <p:cNvPicPr>
            <a:picLocks noChangeAspect="1"/>
          </p:cNvPicPr>
          <p:nvPr/>
        </p:nvPicPr>
        <p:blipFill>
          <a:blip r:embed="rId2"/>
          <a:stretch>
            <a:fillRect/>
          </a:stretch>
        </p:blipFill>
        <p:spPr>
          <a:xfrm>
            <a:off x="284753" y="195874"/>
            <a:ext cx="1933908" cy="1933908"/>
          </a:xfrm>
          <a:prstGeom prst="rect">
            <a:avLst/>
          </a:prstGeom>
        </p:spPr>
      </p:pic>
      <p:sp>
        <p:nvSpPr>
          <p:cNvPr id="4" name="Rectangle 3">
            <a:extLst>
              <a:ext uri="{FF2B5EF4-FFF2-40B4-BE49-F238E27FC236}">
                <a16:creationId xmlns:a16="http://schemas.microsoft.com/office/drawing/2014/main" id="{ECCA7F9A-A49F-48D2-A018-571EA772A870}"/>
              </a:ext>
            </a:extLst>
          </p:cNvPr>
          <p:cNvSpPr/>
          <p:nvPr/>
        </p:nvSpPr>
        <p:spPr>
          <a:xfrm>
            <a:off x="2069805" y="0"/>
            <a:ext cx="9334905" cy="1754326"/>
          </a:xfrm>
          <a:prstGeom prst="rect">
            <a:avLst/>
          </a:prstGeom>
          <a:noFill/>
        </p:spPr>
        <p:txBody>
          <a:bodyPr wrap="square" lIns="91440" tIns="45720" rIns="91440" bIns="45720">
            <a:spAutoFit/>
          </a:bodyPr>
          <a:lstStyle/>
          <a:p>
            <a:pPr algn="ctr"/>
            <a:r>
              <a:rPr lang="en-US" sz="5400" b="0" cap="none" spc="0" dirty="0">
                <a:ln w="0"/>
                <a:solidFill>
                  <a:schemeClr val="tx1">
                    <a:lumMod val="50000"/>
                    <a:lumOff val="50000"/>
                  </a:schemeClr>
                </a:solidFill>
                <a:effectLst>
                  <a:outerShdw blurRad="38100" dist="25400" dir="5400000" algn="ctr" rotWithShape="0">
                    <a:srgbClr val="6E747A">
                      <a:alpha val="43000"/>
                    </a:srgbClr>
                  </a:outerShdw>
                </a:effectLst>
              </a:rPr>
              <a:t>What new words and phrases did we learn in 2020?</a:t>
            </a:r>
          </a:p>
        </p:txBody>
      </p:sp>
      <p:sp>
        <p:nvSpPr>
          <p:cNvPr id="5" name="TextBox 4">
            <a:extLst>
              <a:ext uri="{FF2B5EF4-FFF2-40B4-BE49-F238E27FC236}">
                <a16:creationId xmlns:a16="http://schemas.microsoft.com/office/drawing/2014/main" id="{B5E6709A-606C-408C-9C2F-94F6460C88F6}"/>
              </a:ext>
            </a:extLst>
          </p:cNvPr>
          <p:cNvSpPr txBox="1"/>
          <p:nvPr/>
        </p:nvSpPr>
        <p:spPr>
          <a:xfrm>
            <a:off x="2069805" y="2149019"/>
            <a:ext cx="3141116" cy="3913059"/>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GB" sz="2400" dirty="0">
                <a:solidFill>
                  <a:srgbClr val="C00000"/>
                </a:solidFill>
              </a:rPr>
              <a:t>Social distancing</a:t>
            </a:r>
          </a:p>
          <a:p>
            <a:pPr marL="457200" indent="-457200">
              <a:lnSpc>
                <a:spcPct val="150000"/>
              </a:lnSpc>
              <a:buFont typeface="Arial" panose="020B0604020202020204" pitchFamily="34" charset="0"/>
              <a:buChar char="•"/>
            </a:pPr>
            <a:r>
              <a:rPr lang="en-GB" sz="2400" dirty="0">
                <a:solidFill>
                  <a:srgbClr val="C00000"/>
                </a:solidFill>
              </a:rPr>
              <a:t>R number</a:t>
            </a:r>
          </a:p>
          <a:p>
            <a:pPr marL="457200" indent="-457200">
              <a:lnSpc>
                <a:spcPct val="150000"/>
              </a:lnSpc>
              <a:buFont typeface="Arial" panose="020B0604020202020204" pitchFamily="34" charset="0"/>
              <a:buChar char="•"/>
            </a:pPr>
            <a:r>
              <a:rPr lang="en-GB" sz="2400" dirty="0">
                <a:solidFill>
                  <a:srgbClr val="C00000"/>
                </a:solidFill>
              </a:rPr>
              <a:t>Transmission rate</a:t>
            </a:r>
          </a:p>
          <a:p>
            <a:pPr marL="457200" indent="-457200">
              <a:lnSpc>
                <a:spcPct val="150000"/>
              </a:lnSpc>
              <a:buFont typeface="Arial" panose="020B0604020202020204" pitchFamily="34" charset="0"/>
              <a:buChar char="•"/>
            </a:pPr>
            <a:r>
              <a:rPr lang="en-GB" sz="2400" dirty="0">
                <a:solidFill>
                  <a:srgbClr val="C00000"/>
                </a:solidFill>
              </a:rPr>
              <a:t>Recovery rate </a:t>
            </a:r>
          </a:p>
          <a:p>
            <a:pPr marL="457200" indent="-457200">
              <a:lnSpc>
                <a:spcPct val="150000"/>
              </a:lnSpc>
              <a:buFont typeface="Arial" panose="020B0604020202020204" pitchFamily="34" charset="0"/>
              <a:buChar char="•"/>
            </a:pPr>
            <a:r>
              <a:rPr lang="en-GB" sz="2400" dirty="0">
                <a:solidFill>
                  <a:srgbClr val="C00000"/>
                </a:solidFill>
              </a:rPr>
              <a:t>Herd immunity</a:t>
            </a:r>
          </a:p>
          <a:p>
            <a:pPr marL="457200" indent="-457200">
              <a:lnSpc>
                <a:spcPct val="150000"/>
              </a:lnSpc>
              <a:buFont typeface="Arial" panose="020B0604020202020204" pitchFamily="34" charset="0"/>
              <a:buChar char="•"/>
            </a:pPr>
            <a:r>
              <a:rPr lang="en-GB" sz="2400" dirty="0">
                <a:solidFill>
                  <a:srgbClr val="C00000"/>
                </a:solidFill>
              </a:rPr>
              <a:t>Flattening the curve</a:t>
            </a:r>
          </a:p>
          <a:p>
            <a:pPr marL="457200" indent="-457200">
              <a:lnSpc>
                <a:spcPct val="150000"/>
              </a:lnSpc>
              <a:buFont typeface="Arial" panose="020B0604020202020204" pitchFamily="34" charset="0"/>
              <a:buChar char="•"/>
            </a:pPr>
            <a:r>
              <a:rPr lang="en-GB" sz="2400" dirty="0">
                <a:solidFill>
                  <a:srgbClr val="C00000"/>
                </a:solidFill>
              </a:rPr>
              <a:t>Exponential growth</a:t>
            </a:r>
          </a:p>
        </p:txBody>
      </p:sp>
      <p:sp>
        <p:nvSpPr>
          <p:cNvPr id="3" name="Oval 2">
            <a:extLst>
              <a:ext uri="{FF2B5EF4-FFF2-40B4-BE49-F238E27FC236}">
                <a16:creationId xmlns:a16="http://schemas.microsoft.com/office/drawing/2014/main" id="{1066BE3C-6CDA-42C1-AE51-7AC9D79E72C8}"/>
              </a:ext>
            </a:extLst>
          </p:cNvPr>
          <p:cNvSpPr/>
          <p:nvPr/>
        </p:nvSpPr>
        <p:spPr>
          <a:xfrm>
            <a:off x="9481482" y="5103675"/>
            <a:ext cx="2420715" cy="1526737"/>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Stencil" panose="040409050D0802020404" pitchFamily="82" charset="0"/>
              </a:rPr>
              <a:t>Can you explain any?</a:t>
            </a:r>
          </a:p>
        </p:txBody>
      </p:sp>
      <p:sp>
        <p:nvSpPr>
          <p:cNvPr id="7" name="TextBox 6">
            <a:extLst>
              <a:ext uri="{FF2B5EF4-FFF2-40B4-BE49-F238E27FC236}">
                <a16:creationId xmlns:a16="http://schemas.microsoft.com/office/drawing/2014/main" id="{F9713E60-1191-4594-AD61-DA75863ADAD4}"/>
              </a:ext>
            </a:extLst>
          </p:cNvPr>
          <p:cNvSpPr txBox="1"/>
          <p:nvPr/>
        </p:nvSpPr>
        <p:spPr>
          <a:xfrm>
            <a:off x="6096000" y="2426017"/>
            <a:ext cx="2500108" cy="3359061"/>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GB" sz="2400" dirty="0">
                <a:solidFill>
                  <a:srgbClr val="C00000"/>
                </a:solidFill>
              </a:rPr>
              <a:t>Lockdown</a:t>
            </a:r>
          </a:p>
          <a:p>
            <a:pPr marL="457200" indent="-457200">
              <a:lnSpc>
                <a:spcPct val="150000"/>
              </a:lnSpc>
              <a:buFont typeface="Arial" panose="020B0604020202020204" pitchFamily="34" charset="0"/>
              <a:buChar char="•"/>
            </a:pPr>
            <a:r>
              <a:rPr lang="en-GB" sz="2400" dirty="0">
                <a:solidFill>
                  <a:srgbClr val="C00000"/>
                </a:solidFill>
              </a:rPr>
              <a:t>Second wave</a:t>
            </a:r>
          </a:p>
          <a:p>
            <a:pPr marL="457200" indent="-457200">
              <a:lnSpc>
                <a:spcPct val="150000"/>
              </a:lnSpc>
              <a:buFont typeface="Arial" panose="020B0604020202020204" pitchFamily="34" charset="0"/>
              <a:buChar char="•"/>
            </a:pPr>
            <a:r>
              <a:rPr lang="en-GB" sz="2400" dirty="0">
                <a:solidFill>
                  <a:srgbClr val="C00000"/>
                </a:solidFill>
              </a:rPr>
              <a:t>Vaccine</a:t>
            </a:r>
          </a:p>
          <a:p>
            <a:pPr marL="457200" indent="-457200">
              <a:lnSpc>
                <a:spcPct val="150000"/>
              </a:lnSpc>
              <a:buFont typeface="Arial" panose="020B0604020202020204" pitchFamily="34" charset="0"/>
              <a:buChar char="•"/>
            </a:pPr>
            <a:r>
              <a:rPr lang="en-GB" sz="2400" dirty="0">
                <a:solidFill>
                  <a:srgbClr val="C00000"/>
                </a:solidFill>
              </a:rPr>
              <a:t>Nightingale</a:t>
            </a:r>
          </a:p>
          <a:p>
            <a:pPr marL="457200" indent="-457200">
              <a:lnSpc>
                <a:spcPct val="150000"/>
              </a:lnSpc>
              <a:buFont typeface="Arial" panose="020B0604020202020204" pitchFamily="34" charset="0"/>
              <a:buChar char="•"/>
            </a:pPr>
            <a:r>
              <a:rPr lang="en-GB" sz="2400" dirty="0">
                <a:solidFill>
                  <a:srgbClr val="C00000"/>
                </a:solidFill>
              </a:rPr>
              <a:t>PPE </a:t>
            </a:r>
          </a:p>
          <a:p>
            <a:pPr marL="457200" indent="-457200">
              <a:lnSpc>
                <a:spcPct val="150000"/>
              </a:lnSpc>
              <a:buFont typeface="Arial" panose="020B0604020202020204" pitchFamily="34" charset="0"/>
              <a:buChar char="•"/>
            </a:pPr>
            <a:r>
              <a:rPr lang="en-GB" sz="2400" dirty="0">
                <a:solidFill>
                  <a:srgbClr val="C00000"/>
                </a:solidFill>
              </a:rPr>
              <a:t>Delay the peak</a:t>
            </a:r>
          </a:p>
        </p:txBody>
      </p:sp>
    </p:spTree>
    <p:extLst>
      <p:ext uri="{BB962C8B-B14F-4D97-AF65-F5344CB8AC3E}">
        <p14:creationId xmlns:p14="http://schemas.microsoft.com/office/powerpoint/2010/main" val="39091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9570E41-B584-4A1A-866B-45782D7AE7F2}"/>
              </a:ext>
            </a:extLst>
          </p:cNvPr>
          <p:cNvSpPr txBox="1"/>
          <p:nvPr/>
        </p:nvSpPr>
        <p:spPr>
          <a:xfrm flipH="1">
            <a:off x="3630379" y="2576403"/>
            <a:ext cx="8317059" cy="1261884"/>
          </a:xfrm>
          <a:prstGeom prst="rect">
            <a:avLst/>
          </a:prstGeom>
          <a:noFill/>
        </p:spPr>
        <p:txBody>
          <a:bodyPr wrap="square" rtlCol="0">
            <a:spAutoFit/>
          </a:bodyPr>
          <a:lstStyle/>
          <a:p>
            <a:r>
              <a:rPr lang="en-GB" sz="2800" b="1" dirty="0">
                <a:solidFill>
                  <a:schemeClr val="accent1"/>
                </a:solidFill>
              </a:rPr>
              <a:t>What happens when an outbreak is noticed?</a:t>
            </a:r>
          </a:p>
          <a:p>
            <a:r>
              <a:rPr lang="en-GB" sz="2400" dirty="0"/>
              <a:t>When data emerges that could signify an epidemic, researchers across the world will begin to monitor the situation. </a:t>
            </a:r>
            <a:endParaRPr lang="en-GB" sz="2800" dirty="0"/>
          </a:p>
        </p:txBody>
      </p:sp>
      <p:pic>
        <p:nvPicPr>
          <p:cNvPr id="2" name="Picture 1">
            <a:extLst>
              <a:ext uri="{FF2B5EF4-FFF2-40B4-BE49-F238E27FC236}">
                <a16:creationId xmlns:a16="http://schemas.microsoft.com/office/drawing/2014/main" id="{7E5A0407-2743-458D-B6BB-06EC860DF521}"/>
              </a:ext>
            </a:extLst>
          </p:cNvPr>
          <p:cNvPicPr>
            <a:picLocks noChangeAspect="1"/>
          </p:cNvPicPr>
          <p:nvPr/>
        </p:nvPicPr>
        <p:blipFill>
          <a:blip r:embed="rId2"/>
          <a:stretch>
            <a:fillRect/>
          </a:stretch>
        </p:blipFill>
        <p:spPr>
          <a:xfrm>
            <a:off x="9834029" y="599409"/>
            <a:ext cx="1273917" cy="1430152"/>
          </a:xfrm>
          <a:prstGeom prst="rect">
            <a:avLst/>
          </a:prstGeom>
        </p:spPr>
      </p:pic>
      <p:sp>
        <p:nvSpPr>
          <p:cNvPr id="13" name="TextBox 12">
            <a:extLst>
              <a:ext uri="{FF2B5EF4-FFF2-40B4-BE49-F238E27FC236}">
                <a16:creationId xmlns:a16="http://schemas.microsoft.com/office/drawing/2014/main" id="{20194AF2-ED87-4C39-88C3-ACCB1FE13222}"/>
              </a:ext>
            </a:extLst>
          </p:cNvPr>
          <p:cNvSpPr txBox="1"/>
          <p:nvPr/>
        </p:nvSpPr>
        <p:spPr>
          <a:xfrm flipH="1">
            <a:off x="618402" y="599409"/>
            <a:ext cx="8636498" cy="1261884"/>
          </a:xfrm>
          <a:prstGeom prst="rect">
            <a:avLst/>
          </a:prstGeom>
          <a:noFill/>
        </p:spPr>
        <p:txBody>
          <a:bodyPr wrap="square" rtlCol="0">
            <a:spAutoFit/>
          </a:bodyPr>
          <a:lstStyle/>
          <a:p>
            <a:r>
              <a:rPr lang="en-GB" sz="2800" b="1" dirty="0">
                <a:solidFill>
                  <a:schemeClr val="accent1"/>
                </a:solidFill>
              </a:rPr>
              <a:t>When did the covid-19 timeline start?</a:t>
            </a:r>
          </a:p>
          <a:p>
            <a:r>
              <a:rPr lang="en-GB" sz="2400" dirty="0"/>
              <a:t>The World Health Organisation identifies 31</a:t>
            </a:r>
            <a:r>
              <a:rPr lang="en-GB" sz="2400" baseline="30000" dirty="0"/>
              <a:t>st</a:t>
            </a:r>
            <a:r>
              <a:rPr lang="en-GB" sz="2400" dirty="0"/>
              <a:t> Dec 2019 as the first action taken over rumours of an outbreak of viral pneumonia. </a:t>
            </a:r>
          </a:p>
        </p:txBody>
      </p:sp>
      <p:sp>
        <p:nvSpPr>
          <p:cNvPr id="15" name="TextBox 14">
            <a:extLst>
              <a:ext uri="{FF2B5EF4-FFF2-40B4-BE49-F238E27FC236}">
                <a16:creationId xmlns:a16="http://schemas.microsoft.com/office/drawing/2014/main" id="{F397A40C-9826-40B4-A391-E1702D31F6AB}"/>
              </a:ext>
            </a:extLst>
          </p:cNvPr>
          <p:cNvSpPr txBox="1"/>
          <p:nvPr/>
        </p:nvSpPr>
        <p:spPr>
          <a:xfrm flipH="1">
            <a:off x="618402" y="4553397"/>
            <a:ext cx="8317059" cy="1631216"/>
          </a:xfrm>
          <a:prstGeom prst="rect">
            <a:avLst/>
          </a:prstGeom>
          <a:noFill/>
        </p:spPr>
        <p:txBody>
          <a:bodyPr wrap="square" rtlCol="0">
            <a:spAutoFit/>
          </a:bodyPr>
          <a:lstStyle/>
          <a:p>
            <a:r>
              <a:rPr lang="en-GB" sz="2800" b="1" dirty="0">
                <a:solidFill>
                  <a:schemeClr val="accent1"/>
                </a:solidFill>
              </a:rPr>
              <a:t>How is it monitored?</a:t>
            </a:r>
          </a:p>
          <a:p>
            <a:r>
              <a:rPr lang="en-GB" sz="2400" dirty="0"/>
              <a:t>Researchers will plot early data and look at it’s behaviour. </a:t>
            </a:r>
          </a:p>
          <a:p>
            <a:r>
              <a:rPr lang="en-GB" sz="2400" dirty="0"/>
              <a:t>Mathematical models are used to predict what may happen.</a:t>
            </a:r>
          </a:p>
          <a:p>
            <a:r>
              <a:rPr lang="en-GB" sz="2400" dirty="0"/>
              <a:t>Adjustments can be made as new data comes to light.</a:t>
            </a:r>
          </a:p>
        </p:txBody>
      </p:sp>
      <p:pic>
        <p:nvPicPr>
          <p:cNvPr id="4" name="Picture 3" descr="A picture containing logo&#10;&#10;Description automatically generated">
            <a:extLst>
              <a:ext uri="{FF2B5EF4-FFF2-40B4-BE49-F238E27FC236}">
                <a16:creationId xmlns:a16="http://schemas.microsoft.com/office/drawing/2014/main" id="{B9343BBC-E604-43B2-B572-4882401F4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036" y="4385129"/>
            <a:ext cx="2952902" cy="800141"/>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C78F7A85-2093-4185-837D-606B632FC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87" y="2309348"/>
            <a:ext cx="2419400" cy="825160"/>
          </a:xfrm>
          <a:prstGeom prst="rect">
            <a:avLst/>
          </a:prstGeom>
        </p:spPr>
      </p:pic>
    </p:spTree>
    <p:extLst>
      <p:ext uri="{BB962C8B-B14F-4D97-AF65-F5344CB8AC3E}">
        <p14:creationId xmlns:p14="http://schemas.microsoft.com/office/powerpoint/2010/main" val="82393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99EDB4-286B-4A90-BE77-13C9B702662D}"/>
              </a:ext>
            </a:extLst>
          </p:cNvPr>
          <p:cNvSpPr/>
          <p:nvPr/>
        </p:nvSpPr>
        <p:spPr>
          <a:xfrm>
            <a:off x="188048" y="168984"/>
            <a:ext cx="8901155" cy="769441"/>
          </a:xfrm>
          <a:prstGeom prst="rect">
            <a:avLst/>
          </a:prstGeom>
          <a:noFill/>
        </p:spPr>
        <p:txBody>
          <a:bodyPr wrap="none" lIns="91440" tIns="45720" rIns="91440" bIns="45720">
            <a:spAutoFit/>
          </a:bodyPr>
          <a:lstStyle/>
          <a:p>
            <a:pPr algn="ctr"/>
            <a:r>
              <a:rPr lang="en-US" sz="4400" dirty="0">
                <a:ln w="0"/>
                <a:solidFill>
                  <a:schemeClr val="accent1">
                    <a:lumMod val="75000"/>
                  </a:schemeClr>
                </a:solidFill>
                <a:effectLst>
                  <a:outerShdw blurRad="38100" dist="25400" dir="5400000" algn="ctr" rotWithShape="0">
                    <a:srgbClr val="6E747A">
                      <a:alpha val="43000"/>
                    </a:srgbClr>
                  </a:outerShdw>
                </a:effectLst>
              </a:rPr>
              <a:t>Follow the links for data and timelines</a:t>
            </a:r>
            <a:endParaRPr lang="en-US" sz="4400" b="0" cap="none" spc="0" dirty="0">
              <a:ln w="0"/>
              <a:solidFill>
                <a:schemeClr val="accent1">
                  <a:lumMod val="75000"/>
                </a:schemeClr>
              </a:solidFill>
              <a:effectLst>
                <a:outerShdw blurRad="38100" dist="25400" dir="5400000" algn="ctr" rotWithShape="0">
                  <a:srgbClr val="6E747A">
                    <a:alpha val="43000"/>
                  </a:srgbClr>
                </a:outerShdw>
              </a:effectLst>
            </a:endParaRPr>
          </a:p>
        </p:txBody>
      </p:sp>
      <p:grpSp>
        <p:nvGrpSpPr>
          <p:cNvPr id="2" name="Group 1">
            <a:extLst>
              <a:ext uri="{FF2B5EF4-FFF2-40B4-BE49-F238E27FC236}">
                <a16:creationId xmlns:a16="http://schemas.microsoft.com/office/drawing/2014/main" id="{36EE1224-7620-44B3-A2DF-7B3A52213351}"/>
              </a:ext>
            </a:extLst>
          </p:cNvPr>
          <p:cNvGrpSpPr/>
          <p:nvPr/>
        </p:nvGrpSpPr>
        <p:grpSpPr>
          <a:xfrm>
            <a:off x="5515393" y="1390027"/>
            <a:ext cx="5222152" cy="2476410"/>
            <a:chOff x="5388148" y="1085189"/>
            <a:chExt cx="5222152" cy="2476410"/>
          </a:xfrm>
        </p:grpSpPr>
        <p:pic>
          <p:nvPicPr>
            <p:cNvPr id="20" name="Picture 19" descr="Map&#10;&#10;Description automatically generated">
              <a:hlinkClick r:id="rId2"/>
              <a:extLst>
                <a:ext uri="{FF2B5EF4-FFF2-40B4-BE49-F238E27FC236}">
                  <a16:creationId xmlns:a16="http://schemas.microsoft.com/office/drawing/2014/main" id="{1EC3E596-7ED2-4F43-A36E-45A259342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148" y="1469382"/>
              <a:ext cx="5222152" cy="2092217"/>
            </a:xfrm>
            <a:prstGeom prst="rect">
              <a:avLst/>
            </a:prstGeom>
          </p:spPr>
        </p:pic>
        <p:sp>
          <p:nvSpPr>
            <p:cNvPr id="10" name="TextBox 9">
              <a:extLst>
                <a:ext uri="{FF2B5EF4-FFF2-40B4-BE49-F238E27FC236}">
                  <a16:creationId xmlns:a16="http://schemas.microsoft.com/office/drawing/2014/main" id="{D3D57C03-1D99-4639-8D4B-46F97A44AE85}"/>
                </a:ext>
              </a:extLst>
            </p:cNvPr>
            <p:cNvSpPr txBox="1"/>
            <p:nvPr/>
          </p:nvSpPr>
          <p:spPr>
            <a:xfrm>
              <a:off x="5388148" y="1085189"/>
              <a:ext cx="4784552" cy="369332"/>
            </a:xfrm>
            <a:prstGeom prst="rect">
              <a:avLst/>
            </a:prstGeom>
            <a:noFill/>
          </p:spPr>
          <p:txBody>
            <a:bodyPr wrap="square" rtlCol="0">
              <a:spAutoFit/>
            </a:bodyPr>
            <a:lstStyle/>
            <a:p>
              <a:r>
                <a:rPr lang="en-GB" b="1" dirty="0">
                  <a:solidFill>
                    <a:schemeClr val="accent5">
                      <a:lumMod val="75000"/>
                    </a:schemeClr>
                  </a:solidFill>
                </a:rPr>
                <a:t>Covid-19 dashboard and graphs</a:t>
              </a:r>
            </a:p>
          </p:txBody>
        </p:sp>
      </p:grpSp>
      <p:grpSp>
        <p:nvGrpSpPr>
          <p:cNvPr id="3" name="Group 2">
            <a:extLst>
              <a:ext uri="{FF2B5EF4-FFF2-40B4-BE49-F238E27FC236}">
                <a16:creationId xmlns:a16="http://schemas.microsoft.com/office/drawing/2014/main" id="{2AC62666-DEAB-434F-9304-BE9BBB4A91EC}"/>
              </a:ext>
            </a:extLst>
          </p:cNvPr>
          <p:cNvGrpSpPr/>
          <p:nvPr/>
        </p:nvGrpSpPr>
        <p:grpSpPr>
          <a:xfrm>
            <a:off x="5515393" y="4441795"/>
            <a:ext cx="5222152" cy="2052356"/>
            <a:chOff x="5515393" y="4199560"/>
            <a:chExt cx="5222152" cy="2052356"/>
          </a:xfrm>
        </p:grpSpPr>
        <p:pic>
          <p:nvPicPr>
            <p:cNvPr id="12" name="Picture 11" descr="Text&#10;&#10;Description automatically generated with medium confidence">
              <a:hlinkClick r:id="rId4"/>
              <a:extLst>
                <a:ext uri="{FF2B5EF4-FFF2-40B4-BE49-F238E27FC236}">
                  <a16:creationId xmlns:a16="http://schemas.microsoft.com/office/drawing/2014/main" id="{DCEDFFDC-B86B-4992-8443-AEB076B89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5393" y="4709481"/>
              <a:ext cx="3156198" cy="1542435"/>
            </a:xfrm>
            <a:prstGeom prst="rect">
              <a:avLst/>
            </a:prstGeom>
          </p:spPr>
        </p:pic>
        <p:sp>
          <p:nvSpPr>
            <p:cNvPr id="11" name="TextBox 10">
              <a:extLst>
                <a:ext uri="{FF2B5EF4-FFF2-40B4-BE49-F238E27FC236}">
                  <a16:creationId xmlns:a16="http://schemas.microsoft.com/office/drawing/2014/main" id="{2C214BC7-3C04-4BBE-8665-66CC6CC4F50D}"/>
                </a:ext>
              </a:extLst>
            </p:cNvPr>
            <p:cNvSpPr txBox="1"/>
            <p:nvPr/>
          </p:nvSpPr>
          <p:spPr>
            <a:xfrm>
              <a:off x="5515393" y="4199560"/>
              <a:ext cx="5222152" cy="369332"/>
            </a:xfrm>
            <a:prstGeom prst="rect">
              <a:avLst/>
            </a:prstGeom>
            <a:noFill/>
          </p:spPr>
          <p:txBody>
            <a:bodyPr wrap="square" rtlCol="0">
              <a:spAutoFit/>
            </a:bodyPr>
            <a:lstStyle/>
            <a:p>
              <a:r>
                <a:rPr lang="en-GB" b="1" dirty="0">
                  <a:solidFill>
                    <a:schemeClr val="accent5">
                      <a:lumMod val="75000"/>
                    </a:schemeClr>
                  </a:solidFill>
                </a:rPr>
                <a:t>An organisation that monitors for outbreaks</a:t>
              </a:r>
            </a:p>
          </p:txBody>
        </p:sp>
      </p:grpSp>
      <p:grpSp>
        <p:nvGrpSpPr>
          <p:cNvPr id="4" name="Group 3">
            <a:extLst>
              <a:ext uri="{FF2B5EF4-FFF2-40B4-BE49-F238E27FC236}">
                <a16:creationId xmlns:a16="http://schemas.microsoft.com/office/drawing/2014/main" id="{3AC2583A-FA3E-43EF-A0ED-9160B74635AF}"/>
              </a:ext>
            </a:extLst>
          </p:cNvPr>
          <p:cNvGrpSpPr/>
          <p:nvPr/>
        </p:nvGrpSpPr>
        <p:grpSpPr>
          <a:xfrm>
            <a:off x="464258" y="1504799"/>
            <a:ext cx="3828500" cy="4101250"/>
            <a:chOff x="464258" y="1504799"/>
            <a:chExt cx="3828500" cy="4101250"/>
          </a:xfrm>
        </p:grpSpPr>
        <p:grpSp>
          <p:nvGrpSpPr>
            <p:cNvPr id="22" name="Group 21">
              <a:extLst>
                <a:ext uri="{FF2B5EF4-FFF2-40B4-BE49-F238E27FC236}">
                  <a16:creationId xmlns:a16="http://schemas.microsoft.com/office/drawing/2014/main" id="{25FA5994-B1E1-4BD7-B176-3F5502943798}"/>
                </a:ext>
              </a:extLst>
            </p:cNvPr>
            <p:cNvGrpSpPr/>
            <p:nvPr/>
          </p:nvGrpSpPr>
          <p:grpSpPr>
            <a:xfrm>
              <a:off x="464258" y="1504799"/>
              <a:ext cx="3828500" cy="4101250"/>
              <a:chOff x="175897" y="1571499"/>
              <a:chExt cx="3828500" cy="4101250"/>
            </a:xfrm>
          </p:grpSpPr>
          <p:pic>
            <p:nvPicPr>
              <p:cNvPr id="14" name="Picture 13" descr="A picture containing graphical user interface&#10;&#10;Description automatically generated">
                <a:hlinkClick r:id="rId6"/>
                <a:extLst>
                  <a:ext uri="{FF2B5EF4-FFF2-40B4-BE49-F238E27FC236}">
                    <a16:creationId xmlns:a16="http://schemas.microsoft.com/office/drawing/2014/main" id="{672DF700-DB21-41D9-9094-9352E8EE7B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724" y="2052064"/>
                <a:ext cx="3651221" cy="3620685"/>
              </a:xfrm>
              <a:prstGeom prst="rect">
                <a:avLst/>
              </a:prstGeom>
            </p:spPr>
          </p:pic>
          <p:sp>
            <p:nvSpPr>
              <p:cNvPr id="16" name="TextBox 15">
                <a:extLst>
                  <a:ext uri="{FF2B5EF4-FFF2-40B4-BE49-F238E27FC236}">
                    <a16:creationId xmlns:a16="http://schemas.microsoft.com/office/drawing/2014/main" id="{701F7A7E-64A8-41E6-8BB7-46D55E2CCCC9}"/>
                  </a:ext>
                </a:extLst>
              </p:cNvPr>
              <p:cNvSpPr txBox="1"/>
              <p:nvPr/>
            </p:nvSpPr>
            <p:spPr>
              <a:xfrm>
                <a:off x="175897" y="1571499"/>
                <a:ext cx="3828500" cy="369332"/>
              </a:xfrm>
              <a:prstGeom prst="rect">
                <a:avLst/>
              </a:prstGeom>
              <a:noFill/>
            </p:spPr>
            <p:txBody>
              <a:bodyPr wrap="square" rtlCol="0">
                <a:spAutoFit/>
              </a:bodyPr>
              <a:lstStyle/>
              <a:p>
                <a:r>
                  <a:rPr lang="en-GB" b="1" dirty="0">
                    <a:solidFill>
                      <a:schemeClr val="accent5">
                        <a:lumMod val="75000"/>
                      </a:schemeClr>
                    </a:solidFill>
                  </a:rPr>
                  <a:t>Interactive covid-19 response timeline</a:t>
                </a:r>
              </a:p>
            </p:txBody>
          </p:sp>
        </p:grpSp>
        <p:pic>
          <p:nvPicPr>
            <p:cNvPr id="5" name="Picture 4" descr="A picture containing graphical user interface&#10;&#10;Description automatically generated">
              <a:extLst>
                <a:ext uri="{FF2B5EF4-FFF2-40B4-BE49-F238E27FC236}">
                  <a16:creationId xmlns:a16="http://schemas.microsoft.com/office/drawing/2014/main" id="{202120F9-1EC0-4A52-97C8-6DC253A19B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6665" y="2541405"/>
              <a:ext cx="1469923" cy="504385"/>
            </a:xfrm>
            <a:prstGeom prst="rect">
              <a:avLst/>
            </a:prstGeom>
          </p:spPr>
        </p:pic>
      </p:grpSp>
    </p:spTree>
    <p:extLst>
      <p:ext uri="{BB962C8B-B14F-4D97-AF65-F5344CB8AC3E}">
        <p14:creationId xmlns:p14="http://schemas.microsoft.com/office/powerpoint/2010/main" val="161222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98077E-DE35-4C0C-B192-DBC3E7656798}"/>
              </a:ext>
            </a:extLst>
          </p:cNvPr>
          <p:cNvSpPr/>
          <p:nvPr/>
        </p:nvSpPr>
        <p:spPr>
          <a:xfrm>
            <a:off x="114300" y="59224"/>
            <a:ext cx="4148892"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4"/>
                </a:solidFill>
                <a:effectLst/>
              </a:rPr>
              <a:t>Modelling assumptions</a:t>
            </a:r>
          </a:p>
        </p:txBody>
      </p:sp>
      <p:sp>
        <p:nvSpPr>
          <p:cNvPr id="6" name="TextBox 5">
            <a:extLst>
              <a:ext uri="{FF2B5EF4-FFF2-40B4-BE49-F238E27FC236}">
                <a16:creationId xmlns:a16="http://schemas.microsoft.com/office/drawing/2014/main" id="{D931715E-A060-4BBB-85CF-F8A509D219DB}"/>
              </a:ext>
            </a:extLst>
          </p:cNvPr>
          <p:cNvSpPr txBox="1"/>
          <p:nvPr/>
        </p:nvSpPr>
        <p:spPr>
          <a:xfrm>
            <a:off x="114300" y="661358"/>
            <a:ext cx="6491178" cy="3385542"/>
          </a:xfrm>
          <a:prstGeom prst="rect">
            <a:avLst/>
          </a:prstGeom>
          <a:noFill/>
        </p:spPr>
        <p:txBody>
          <a:bodyPr wrap="square" rtlCol="0">
            <a:spAutoFit/>
          </a:bodyPr>
          <a:lstStyle/>
          <a:p>
            <a:r>
              <a:rPr lang="en-GB" sz="2400" dirty="0">
                <a:solidFill>
                  <a:schemeClr val="bg2">
                    <a:lumMod val="50000"/>
                  </a:schemeClr>
                </a:solidFill>
              </a:rPr>
              <a:t>A mathematical model allows us to investigate manageable aspects of a real context.</a:t>
            </a:r>
          </a:p>
          <a:p>
            <a:endParaRPr lang="en-GB" sz="1600" dirty="0">
              <a:solidFill>
                <a:schemeClr val="bg2">
                  <a:lumMod val="50000"/>
                </a:schemeClr>
              </a:solidFill>
            </a:endParaRPr>
          </a:p>
          <a:p>
            <a:r>
              <a:rPr lang="en-GB" sz="2400" dirty="0">
                <a:solidFill>
                  <a:schemeClr val="bg2">
                    <a:lumMod val="50000"/>
                  </a:schemeClr>
                </a:solidFill>
              </a:rPr>
              <a:t>Initially we may choose to ignore quite a lot.</a:t>
            </a:r>
          </a:p>
          <a:p>
            <a:endParaRPr lang="en-GB" sz="1600" dirty="0">
              <a:solidFill>
                <a:schemeClr val="bg2">
                  <a:lumMod val="50000"/>
                </a:schemeClr>
              </a:solidFill>
            </a:endParaRPr>
          </a:p>
          <a:p>
            <a:r>
              <a:rPr lang="en-GB" sz="2400" dirty="0">
                <a:solidFill>
                  <a:schemeClr val="bg2">
                    <a:lumMod val="50000"/>
                  </a:schemeClr>
                </a:solidFill>
              </a:rPr>
              <a:t>Once we begin to understand the mathematics of the context, we can try to refine the model and apply more sophisticated mathematics.</a:t>
            </a:r>
          </a:p>
          <a:p>
            <a:endParaRPr lang="en-GB" sz="1400" dirty="0">
              <a:solidFill>
                <a:schemeClr val="bg2">
                  <a:lumMod val="50000"/>
                </a:schemeClr>
              </a:solidFill>
            </a:endParaRPr>
          </a:p>
          <a:p>
            <a:r>
              <a:rPr lang="en-GB" sz="2400" dirty="0">
                <a:solidFill>
                  <a:schemeClr val="bg2">
                    <a:lumMod val="50000"/>
                  </a:schemeClr>
                </a:solidFill>
              </a:rPr>
              <a:t>Here are just a few …</a:t>
            </a:r>
          </a:p>
        </p:txBody>
      </p:sp>
      <p:sp>
        <p:nvSpPr>
          <p:cNvPr id="16" name="Rectangle 15">
            <a:extLst>
              <a:ext uri="{FF2B5EF4-FFF2-40B4-BE49-F238E27FC236}">
                <a16:creationId xmlns:a16="http://schemas.microsoft.com/office/drawing/2014/main" id="{AE4C881C-F8A8-4201-82A8-6047F3C50F8D}"/>
              </a:ext>
            </a:extLst>
          </p:cNvPr>
          <p:cNvSpPr/>
          <p:nvPr/>
        </p:nvSpPr>
        <p:spPr>
          <a:xfrm rot="21336137">
            <a:off x="7785964" y="379373"/>
            <a:ext cx="3908235" cy="243026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200" b="1" dirty="0">
                <a:solidFill>
                  <a:schemeClr val="tx1"/>
                </a:solidFill>
              </a:rPr>
              <a:t>Who can catch the disease?</a:t>
            </a:r>
            <a:endParaRPr lang="en-GB" sz="2200" b="1" dirty="0">
              <a:solidFill>
                <a:schemeClr val="tx1"/>
              </a:solidFill>
              <a:cs typeface="Calibri"/>
            </a:endParaRPr>
          </a:p>
          <a:p>
            <a:endParaRPr lang="en-GB" sz="2200" dirty="0">
              <a:solidFill>
                <a:schemeClr val="tx1"/>
              </a:solidFill>
            </a:endParaRPr>
          </a:p>
          <a:p>
            <a:r>
              <a:rPr lang="en-GB" sz="2200" b="1" dirty="0">
                <a:solidFill>
                  <a:schemeClr val="tx1"/>
                </a:solidFill>
                <a:latin typeface="Bradley Hand ITC" panose="03070402050302030203" pitchFamily="66" charset="0"/>
              </a:rPr>
              <a:t>Ignore natural immunity.</a:t>
            </a:r>
          </a:p>
          <a:p>
            <a:r>
              <a:rPr lang="en-GB" sz="2200" b="1" dirty="0">
                <a:solidFill>
                  <a:schemeClr val="tx1"/>
                </a:solidFill>
                <a:latin typeface="Bradley Hand ITC" panose="03070402050302030203" pitchFamily="66" charset="0"/>
              </a:rPr>
              <a:t> </a:t>
            </a:r>
          </a:p>
          <a:p>
            <a:r>
              <a:rPr lang="en-GB" sz="2200" b="1" dirty="0">
                <a:solidFill>
                  <a:schemeClr val="tx1"/>
                </a:solidFill>
                <a:latin typeface="Bradley Hand ITC" panose="03070402050302030203" pitchFamily="66" charset="0"/>
              </a:rPr>
              <a:t>Model: The whole population is susceptible to the new disease. </a:t>
            </a:r>
          </a:p>
        </p:txBody>
      </p:sp>
      <p:sp>
        <p:nvSpPr>
          <p:cNvPr id="17" name="Rectangle 16">
            <a:extLst>
              <a:ext uri="{FF2B5EF4-FFF2-40B4-BE49-F238E27FC236}">
                <a16:creationId xmlns:a16="http://schemas.microsoft.com/office/drawing/2014/main" id="{7C72F800-1615-4ACB-A9FF-0366599EA1B3}"/>
              </a:ext>
            </a:extLst>
          </p:cNvPr>
          <p:cNvSpPr/>
          <p:nvPr/>
        </p:nvSpPr>
        <p:spPr>
          <a:xfrm rot="21333205">
            <a:off x="1713780" y="4188376"/>
            <a:ext cx="3292218" cy="232975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solidFill>
              </a:rPr>
              <a:t>Does the population vary?</a:t>
            </a:r>
          </a:p>
          <a:p>
            <a:endParaRPr lang="en-GB" sz="2200" dirty="0">
              <a:solidFill>
                <a:srgbClr val="0070C0"/>
              </a:solidFill>
            </a:endParaRPr>
          </a:p>
          <a:p>
            <a:r>
              <a:rPr lang="en-GB" sz="2200" b="1" dirty="0">
                <a:solidFill>
                  <a:schemeClr val="tx1"/>
                </a:solidFill>
                <a:latin typeface="Bradley Hand ITC" panose="03070402050302030203" pitchFamily="66" charset="0"/>
              </a:rPr>
              <a:t>Ignore birth-rates.</a:t>
            </a:r>
          </a:p>
          <a:p>
            <a:endParaRPr lang="en-GB" sz="2200" b="1" dirty="0">
              <a:solidFill>
                <a:schemeClr val="tx1"/>
              </a:solidFill>
              <a:latin typeface="Bradley Hand ITC" panose="03070402050302030203" pitchFamily="66" charset="0"/>
            </a:endParaRPr>
          </a:p>
          <a:p>
            <a:r>
              <a:rPr lang="en-GB" sz="2200" b="1" dirty="0">
                <a:solidFill>
                  <a:schemeClr val="tx1"/>
                </a:solidFill>
                <a:latin typeface="Bradley Hand ITC" panose="03070402050302030203" pitchFamily="66" charset="0"/>
              </a:rPr>
              <a:t>Model: The population will have a fixed, finite value. </a:t>
            </a:r>
          </a:p>
        </p:txBody>
      </p:sp>
      <p:sp>
        <p:nvSpPr>
          <p:cNvPr id="18" name="Rectangle 17">
            <a:extLst>
              <a:ext uri="{FF2B5EF4-FFF2-40B4-BE49-F238E27FC236}">
                <a16:creationId xmlns:a16="http://schemas.microsoft.com/office/drawing/2014/main" id="{0FA459D6-0F13-4C9B-998E-9CB3FAAD6DF4}"/>
              </a:ext>
            </a:extLst>
          </p:cNvPr>
          <p:cNvSpPr/>
          <p:nvPr/>
        </p:nvSpPr>
        <p:spPr>
          <a:xfrm rot="555116">
            <a:off x="6108705" y="3488364"/>
            <a:ext cx="4944381" cy="275699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solidFill>
              </a:rPr>
              <a:t>When does a person become infectious?</a:t>
            </a:r>
          </a:p>
          <a:p>
            <a:endParaRPr lang="en-GB" sz="2200" b="1" dirty="0">
              <a:solidFill>
                <a:schemeClr val="tx1"/>
              </a:solidFill>
            </a:endParaRPr>
          </a:p>
          <a:p>
            <a:r>
              <a:rPr lang="en-GB" sz="2200" b="1" dirty="0">
                <a:solidFill>
                  <a:schemeClr val="tx1"/>
                </a:solidFill>
                <a:latin typeface="Bradley Hand ITC" panose="03070402050302030203" pitchFamily="66" charset="0"/>
              </a:rPr>
              <a:t>Ignore the incubation period.</a:t>
            </a:r>
          </a:p>
          <a:p>
            <a:endParaRPr lang="en-GB" sz="2200" b="1" dirty="0">
              <a:solidFill>
                <a:schemeClr val="tx1"/>
              </a:solidFill>
              <a:latin typeface="Bradley Hand ITC" panose="03070402050302030203" pitchFamily="66" charset="0"/>
            </a:endParaRPr>
          </a:p>
          <a:p>
            <a:r>
              <a:rPr lang="en-GB" sz="2200" b="1" dirty="0">
                <a:solidFill>
                  <a:schemeClr val="tx1"/>
                </a:solidFill>
                <a:latin typeface="Bradley Hand ITC" panose="03070402050302030203" pitchFamily="66" charset="0"/>
              </a:rPr>
              <a:t>Model: A </a:t>
            </a:r>
            <a:r>
              <a:rPr lang="en-GB" sz="2200" b="1" i="1" dirty="0">
                <a:solidFill>
                  <a:schemeClr val="tx1"/>
                </a:solidFill>
                <a:latin typeface="Bradley Hand ITC" panose="03070402050302030203" pitchFamily="66" charset="0"/>
              </a:rPr>
              <a:t>susceptible person becomes infectious as soon as they are in contact with an infective</a:t>
            </a:r>
          </a:p>
        </p:txBody>
      </p:sp>
      <p:sp>
        <p:nvSpPr>
          <p:cNvPr id="2" name="Rectangle 1">
            <a:extLst>
              <a:ext uri="{FF2B5EF4-FFF2-40B4-BE49-F238E27FC236}">
                <a16:creationId xmlns:a16="http://schemas.microsoft.com/office/drawing/2014/main" id="{5C966DDB-91AA-44F4-969F-798392FD5611}"/>
              </a:ext>
            </a:extLst>
          </p:cNvPr>
          <p:cNvSpPr/>
          <p:nvPr/>
        </p:nvSpPr>
        <p:spPr>
          <a:xfrm rot="21309972">
            <a:off x="7856912" y="1269199"/>
            <a:ext cx="3670300" cy="1293913"/>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C3E5BFE-E66C-4148-AD09-47F751E54F0D}"/>
              </a:ext>
            </a:extLst>
          </p:cNvPr>
          <p:cNvSpPr/>
          <p:nvPr/>
        </p:nvSpPr>
        <p:spPr>
          <a:xfrm rot="523210">
            <a:off x="6128420" y="4189639"/>
            <a:ext cx="4754128" cy="1797667"/>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31F58A-1516-420E-A235-AAD0A36C9580}"/>
              </a:ext>
            </a:extLst>
          </p:cNvPr>
          <p:cNvSpPr/>
          <p:nvPr/>
        </p:nvSpPr>
        <p:spPr>
          <a:xfrm rot="21309972">
            <a:off x="1798967" y="4917007"/>
            <a:ext cx="3043286" cy="1551274"/>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364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055CCF-9F98-40D6-ADF3-D97CBC0662C0}"/>
              </a:ext>
            </a:extLst>
          </p:cNvPr>
          <p:cNvPicPr>
            <a:picLocks noChangeAspect="1"/>
          </p:cNvPicPr>
          <p:nvPr/>
        </p:nvPicPr>
        <p:blipFill>
          <a:blip r:embed="rId2"/>
          <a:stretch>
            <a:fillRect/>
          </a:stretch>
        </p:blipFill>
        <p:spPr>
          <a:xfrm>
            <a:off x="220039" y="235044"/>
            <a:ext cx="1005605" cy="1005605"/>
          </a:xfrm>
          <a:prstGeom prst="rect">
            <a:avLst/>
          </a:prstGeom>
        </p:spPr>
      </p:pic>
      <p:sp>
        <p:nvSpPr>
          <p:cNvPr id="3" name="Rectangle 2">
            <a:extLst>
              <a:ext uri="{FF2B5EF4-FFF2-40B4-BE49-F238E27FC236}">
                <a16:creationId xmlns:a16="http://schemas.microsoft.com/office/drawing/2014/main" id="{48177B3D-C0F7-43A3-9B1E-4B26235A1B75}"/>
              </a:ext>
            </a:extLst>
          </p:cNvPr>
          <p:cNvSpPr/>
          <p:nvPr/>
        </p:nvSpPr>
        <p:spPr>
          <a:xfrm>
            <a:off x="1246164" y="224986"/>
            <a:ext cx="3320141"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rgbClr val="C00000"/>
                </a:solidFill>
                <a:effectLst/>
              </a:rPr>
              <a:t>R number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DBD8AA6-828E-4CCE-A855-0B9B4E0D5BBF}"/>
                  </a:ext>
                </a:extLst>
              </p:cNvPr>
              <p:cNvSpPr txBox="1"/>
              <p:nvPr/>
            </p:nvSpPr>
            <p:spPr>
              <a:xfrm>
                <a:off x="1626780" y="1240649"/>
                <a:ext cx="9462978"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solidFill>
                      <a:schemeClr val="tx1">
                        <a:lumMod val="75000"/>
                        <a:lumOff val="25000"/>
                      </a:schemeClr>
                    </a:solidFill>
                  </a:rPr>
                  <a:t>An infectious disease has a Basic Reproduction value, </a:t>
                </a:r>
                <a14:m>
                  <m:oMath xmlns:m="http://schemas.openxmlformats.org/officeDocument/2006/math">
                    <m:sSub>
                      <m:sSubPr>
                        <m:ctrlPr>
                          <a:rPr lang="en-GB" sz="2400" i="1" smtClean="0">
                            <a:solidFill>
                              <a:schemeClr val="tx1">
                                <a:lumMod val="75000"/>
                                <a:lumOff val="25000"/>
                              </a:schemeClr>
                            </a:solidFill>
                            <a:latin typeface="Cambria Math" panose="02040503050406030204" pitchFamily="18" charset="0"/>
                          </a:rPr>
                        </m:ctrlPr>
                      </m:sSubPr>
                      <m:e>
                        <m:r>
                          <a:rPr lang="en-GB" sz="2400" b="0" i="1" smtClean="0">
                            <a:solidFill>
                              <a:schemeClr val="tx1">
                                <a:lumMod val="75000"/>
                                <a:lumOff val="25000"/>
                              </a:schemeClr>
                            </a:solidFill>
                            <a:latin typeface="Cambria Math" panose="02040503050406030204" pitchFamily="18" charset="0"/>
                          </a:rPr>
                          <m:t>𝑅</m:t>
                        </m:r>
                      </m:e>
                      <m:sub>
                        <m:r>
                          <a:rPr lang="en-GB" sz="2400" b="0" i="1" smtClean="0">
                            <a:solidFill>
                              <a:schemeClr val="tx1">
                                <a:lumMod val="75000"/>
                                <a:lumOff val="25000"/>
                              </a:schemeClr>
                            </a:solidFill>
                            <a:latin typeface="Cambria Math" panose="02040503050406030204" pitchFamily="18" charset="0"/>
                          </a:rPr>
                          <m:t>0</m:t>
                        </m:r>
                      </m:sub>
                    </m:sSub>
                  </m:oMath>
                </a14:m>
                <a:r>
                  <a:rPr lang="en-GB" sz="2400" dirty="0">
                    <a:solidFill>
                      <a:schemeClr val="tx1">
                        <a:lumMod val="75000"/>
                        <a:lumOff val="25000"/>
                      </a:schemeClr>
                    </a:solidFill>
                  </a:rPr>
                  <a:t>.</a:t>
                </a:r>
              </a:p>
              <a:p>
                <a:pPr marL="342900" indent="-342900">
                  <a:lnSpc>
                    <a:spcPct val="150000"/>
                  </a:lnSpc>
                  <a:buFont typeface="Arial" panose="020B0604020202020204" pitchFamily="34" charset="0"/>
                  <a:buChar char="•"/>
                </a:pPr>
                <a14:m>
                  <m:oMath xmlns:m="http://schemas.openxmlformats.org/officeDocument/2006/math">
                    <m:sSub>
                      <m:sSubPr>
                        <m:ctrlPr>
                          <a:rPr lang="en-GB" sz="2400" i="1" smtClean="0">
                            <a:solidFill>
                              <a:schemeClr val="tx1">
                                <a:lumMod val="75000"/>
                                <a:lumOff val="25000"/>
                              </a:schemeClr>
                            </a:solidFill>
                            <a:latin typeface="Cambria Math" panose="02040503050406030204" pitchFamily="18" charset="0"/>
                          </a:rPr>
                        </m:ctrlPr>
                      </m:sSubPr>
                      <m:e>
                        <m:r>
                          <a:rPr lang="en-GB" sz="2400" b="0" i="1" smtClean="0">
                            <a:solidFill>
                              <a:schemeClr val="tx1">
                                <a:lumMod val="75000"/>
                                <a:lumOff val="25000"/>
                              </a:schemeClr>
                            </a:solidFill>
                            <a:latin typeface="Cambria Math" panose="02040503050406030204" pitchFamily="18" charset="0"/>
                          </a:rPr>
                          <m:t>𝑅</m:t>
                        </m:r>
                      </m:e>
                      <m:sub>
                        <m:r>
                          <a:rPr lang="en-GB" sz="2400" b="0" i="1" smtClean="0">
                            <a:solidFill>
                              <a:schemeClr val="tx1">
                                <a:lumMod val="75000"/>
                                <a:lumOff val="25000"/>
                              </a:schemeClr>
                            </a:solidFill>
                            <a:latin typeface="Cambria Math" panose="02040503050406030204" pitchFamily="18" charset="0"/>
                          </a:rPr>
                          <m:t>0</m:t>
                        </m:r>
                      </m:sub>
                    </m:sSub>
                  </m:oMath>
                </a14:m>
                <a:r>
                  <a:rPr lang="en-GB" sz="2400" dirty="0">
                    <a:solidFill>
                      <a:schemeClr val="tx1">
                        <a:lumMod val="75000"/>
                        <a:lumOff val="25000"/>
                      </a:schemeClr>
                    </a:solidFill>
                  </a:rPr>
                  <a:t> is the average number of people that will be infected by the disease.</a:t>
                </a:r>
              </a:p>
              <a:p>
                <a:pPr marL="342900" indent="-342900">
                  <a:lnSpc>
                    <a:spcPct val="150000"/>
                  </a:lnSpc>
                  <a:buFont typeface="Arial" panose="020B0604020202020204" pitchFamily="34" charset="0"/>
                  <a:buChar char="•"/>
                </a:pPr>
                <a14:m>
                  <m:oMath xmlns:m="http://schemas.openxmlformats.org/officeDocument/2006/math">
                    <m:sSub>
                      <m:sSubPr>
                        <m:ctrlPr>
                          <a:rPr lang="en-GB" sz="2400" i="1" smtClean="0">
                            <a:solidFill>
                              <a:schemeClr val="tx1">
                                <a:lumMod val="75000"/>
                                <a:lumOff val="25000"/>
                              </a:schemeClr>
                            </a:solidFill>
                            <a:latin typeface="Cambria Math" panose="02040503050406030204" pitchFamily="18" charset="0"/>
                          </a:rPr>
                        </m:ctrlPr>
                      </m:sSubPr>
                      <m:e>
                        <m:r>
                          <a:rPr lang="en-GB" sz="2400" b="0" i="1" smtClean="0">
                            <a:solidFill>
                              <a:schemeClr val="tx1">
                                <a:lumMod val="75000"/>
                                <a:lumOff val="25000"/>
                              </a:schemeClr>
                            </a:solidFill>
                            <a:latin typeface="Cambria Math" panose="02040503050406030204" pitchFamily="18" charset="0"/>
                          </a:rPr>
                          <m:t>𝑅</m:t>
                        </m:r>
                      </m:e>
                      <m:sub>
                        <m:r>
                          <a:rPr lang="en-GB" sz="2400" b="0" i="1" smtClean="0">
                            <a:solidFill>
                              <a:schemeClr val="tx1">
                                <a:lumMod val="75000"/>
                                <a:lumOff val="25000"/>
                              </a:schemeClr>
                            </a:solidFill>
                            <a:latin typeface="Cambria Math" panose="02040503050406030204" pitchFamily="18" charset="0"/>
                          </a:rPr>
                          <m:t>0</m:t>
                        </m:r>
                      </m:sub>
                    </m:sSub>
                  </m:oMath>
                </a14:m>
                <a:r>
                  <a:rPr lang="en-GB" sz="2400" dirty="0">
                    <a:solidFill>
                      <a:schemeClr val="tx1">
                        <a:lumMod val="75000"/>
                        <a:lumOff val="25000"/>
                      </a:schemeClr>
                    </a:solidFill>
                  </a:rPr>
                  <a:t> can change because it depends on the interaction between those who are infected and those who are susceptible.</a:t>
                </a:r>
              </a:p>
              <a:p>
                <a:pPr marL="342900" indent="-342900">
                  <a:lnSpc>
                    <a:spcPct val="150000"/>
                  </a:lnSpc>
                  <a:buFont typeface="Arial" panose="020B0604020202020204" pitchFamily="34" charset="0"/>
                  <a:buChar char="•"/>
                </a:pPr>
                <a:r>
                  <a:rPr lang="en-GB" sz="2400" dirty="0">
                    <a:solidFill>
                      <a:schemeClr val="tx1">
                        <a:lumMod val="75000"/>
                        <a:lumOff val="25000"/>
                      </a:schemeClr>
                    </a:solidFill>
                  </a:rPr>
                  <a:t>Initially the whole population is considered to be susceptible to the new infectious disease.</a:t>
                </a:r>
              </a:p>
            </p:txBody>
          </p:sp>
        </mc:Choice>
        <mc:Fallback xmlns="">
          <p:sp>
            <p:nvSpPr>
              <p:cNvPr id="9" name="TextBox 8">
                <a:extLst>
                  <a:ext uri="{FF2B5EF4-FFF2-40B4-BE49-F238E27FC236}">
                    <a16:creationId xmlns:a16="http://schemas.microsoft.com/office/drawing/2014/main" id="{1DBD8AA6-828E-4CCE-A855-0B9B4E0D5BBF}"/>
                  </a:ext>
                </a:extLst>
              </p:cNvPr>
              <p:cNvSpPr txBox="1">
                <a:spLocks noRot="1" noChangeAspect="1" noMove="1" noResize="1" noEditPoints="1" noAdjustHandles="1" noChangeArrowheads="1" noChangeShapeType="1" noTextEdit="1"/>
              </p:cNvSpPr>
              <p:nvPr/>
            </p:nvSpPr>
            <p:spPr>
              <a:xfrm>
                <a:off x="1626780" y="1240649"/>
                <a:ext cx="9462978" cy="3359061"/>
              </a:xfrm>
              <a:prstGeom prst="rect">
                <a:avLst/>
              </a:prstGeom>
              <a:blipFill>
                <a:blip r:embed="rId3"/>
                <a:stretch>
                  <a:fillRect l="-902" r="-1224" b="-3267"/>
                </a:stretch>
              </a:blipFill>
            </p:spPr>
            <p:txBody>
              <a:bodyPr/>
              <a:lstStyle/>
              <a:p>
                <a:r>
                  <a:rPr lang="en-GB">
                    <a:noFill/>
                  </a:rPr>
                  <a:t> </a:t>
                </a:r>
              </a:p>
            </p:txBody>
          </p:sp>
        </mc:Fallback>
      </mc:AlternateContent>
      <p:grpSp>
        <p:nvGrpSpPr>
          <p:cNvPr id="4" name="Group 3">
            <a:extLst>
              <a:ext uri="{FF2B5EF4-FFF2-40B4-BE49-F238E27FC236}">
                <a16:creationId xmlns:a16="http://schemas.microsoft.com/office/drawing/2014/main" id="{7A41C246-E81F-42E1-A8C3-181991998138}"/>
              </a:ext>
            </a:extLst>
          </p:cNvPr>
          <p:cNvGrpSpPr/>
          <p:nvPr/>
        </p:nvGrpSpPr>
        <p:grpSpPr>
          <a:xfrm>
            <a:off x="0" y="4714875"/>
            <a:ext cx="7338155" cy="2143125"/>
            <a:chOff x="0" y="4714875"/>
            <a:chExt cx="7338155" cy="2143125"/>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009A5AF-6296-4095-B862-BFAF68795175}"/>
                    </a:ext>
                  </a:extLst>
                </p:cNvPr>
                <p:cNvSpPr txBox="1"/>
                <p:nvPr/>
              </p:nvSpPr>
              <p:spPr>
                <a:xfrm>
                  <a:off x="2583712" y="5093939"/>
                  <a:ext cx="4754443" cy="1384995"/>
                </a:xfrm>
                <a:prstGeom prst="rect">
                  <a:avLst/>
                </a:prstGeom>
                <a:noFill/>
              </p:spPr>
              <p:txBody>
                <a:bodyPr wrap="none" rtlCol="0">
                  <a:spAutoFit/>
                </a:bodyPr>
                <a:lstStyle/>
                <a:p>
                  <a:r>
                    <a:rPr lang="en-GB" sz="2800" dirty="0">
                      <a:solidFill>
                        <a:srgbClr val="C00000"/>
                      </a:solidFill>
                    </a:rPr>
                    <a:t>What might happen if </a:t>
                  </a:r>
                  <a14:m>
                    <m:oMath xmlns:m="http://schemas.openxmlformats.org/officeDocument/2006/math">
                      <m:sSub>
                        <m:sSubPr>
                          <m:ctrlPr>
                            <a:rPr lang="en-GB" sz="2800" i="1" smtClean="0">
                              <a:solidFill>
                                <a:srgbClr val="C00000"/>
                              </a:solidFill>
                              <a:latin typeface="Cambria Math" panose="02040503050406030204" pitchFamily="18" charset="0"/>
                            </a:rPr>
                          </m:ctrlPr>
                        </m:sSubPr>
                        <m:e>
                          <m:r>
                            <a:rPr lang="en-GB" sz="2800" b="0" i="1" smtClean="0">
                              <a:solidFill>
                                <a:srgbClr val="C00000"/>
                              </a:solidFill>
                              <a:latin typeface="Cambria Math" panose="02040503050406030204" pitchFamily="18" charset="0"/>
                            </a:rPr>
                            <m:t>𝑅</m:t>
                          </m:r>
                        </m:e>
                        <m:sub>
                          <m:r>
                            <a:rPr lang="en-GB" sz="2800" b="0" i="1" smtClean="0">
                              <a:solidFill>
                                <a:srgbClr val="C00000"/>
                              </a:solidFill>
                              <a:latin typeface="Cambria Math" panose="02040503050406030204" pitchFamily="18" charset="0"/>
                            </a:rPr>
                            <m:t>0</m:t>
                          </m:r>
                        </m:sub>
                      </m:sSub>
                      <m:r>
                        <a:rPr lang="en-GB" sz="2800" b="0" i="1" smtClean="0">
                          <a:solidFill>
                            <a:srgbClr val="C00000"/>
                          </a:solidFill>
                          <a:latin typeface="Cambria Math" panose="02040503050406030204" pitchFamily="18" charset="0"/>
                        </a:rPr>
                        <m:t>&gt;1</m:t>
                      </m:r>
                    </m:oMath>
                  </a14:m>
                  <a:r>
                    <a:rPr lang="en-GB" sz="2800" dirty="0">
                      <a:solidFill>
                        <a:srgbClr val="C00000"/>
                      </a:solidFill>
                    </a:rPr>
                    <a:t> ?</a:t>
                  </a:r>
                </a:p>
                <a:p>
                  <a:endParaRPr lang="en-GB" sz="2800" dirty="0">
                    <a:solidFill>
                      <a:srgbClr val="C00000"/>
                    </a:solidFill>
                  </a:endParaRPr>
                </a:p>
                <a:p>
                  <a:r>
                    <a:rPr lang="en-GB" sz="2800" dirty="0">
                      <a:solidFill>
                        <a:srgbClr val="C00000"/>
                      </a:solidFill>
                    </a:rPr>
                    <a:t>What might happen if </a:t>
                  </a:r>
                  <a14:m>
                    <m:oMath xmlns:m="http://schemas.openxmlformats.org/officeDocument/2006/math">
                      <m:sSub>
                        <m:sSubPr>
                          <m:ctrlPr>
                            <a:rPr lang="en-GB" sz="2800" i="1" smtClean="0">
                              <a:solidFill>
                                <a:srgbClr val="C00000"/>
                              </a:solidFill>
                              <a:latin typeface="Cambria Math" panose="02040503050406030204" pitchFamily="18" charset="0"/>
                            </a:rPr>
                          </m:ctrlPr>
                        </m:sSubPr>
                        <m:e>
                          <m:r>
                            <a:rPr lang="en-GB" sz="2800" b="0" i="1" smtClean="0">
                              <a:solidFill>
                                <a:srgbClr val="C00000"/>
                              </a:solidFill>
                              <a:latin typeface="Cambria Math" panose="02040503050406030204" pitchFamily="18" charset="0"/>
                            </a:rPr>
                            <m:t>𝑅</m:t>
                          </m:r>
                        </m:e>
                        <m:sub>
                          <m:r>
                            <a:rPr lang="en-GB" sz="2800" b="0" i="1" smtClean="0">
                              <a:solidFill>
                                <a:srgbClr val="C00000"/>
                              </a:solidFill>
                              <a:latin typeface="Cambria Math" panose="02040503050406030204" pitchFamily="18" charset="0"/>
                            </a:rPr>
                            <m:t>0</m:t>
                          </m:r>
                        </m:sub>
                      </m:sSub>
                      <m:r>
                        <a:rPr lang="en-GB" sz="2800" b="0" i="1" smtClean="0">
                          <a:solidFill>
                            <a:srgbClr val="C00000"/>
                          </a:solidFill>
                          <a:latin typeface="Cambria Math" panose="02040503050406030204" pitchFamily="18" charset="0"/>
                        </a:rPr>
                        <m:t>&lt;1</m:t>
                      </m:r>
                    </m:oMath>
                  </a14:m>
                  <a:r>
                    <a:rPr lang="en-GB" sz="2800" dirty="0">
                      <a:solidFill>
                        <a:srgbClr val="C00000"/>
                      </a:solidFill>
                    </a:rPr>
                    <a:t> ?</a:t>
                  </a:r>
                </a:p>
              </p:txBody>
            </p:sp>
          </mc:Choice>
          <mc:Fallback xmlns="">
            <p:sp>
              <p:nvSpPr>
                <p:cNvPr id="10" name="TextBox 9">
                  <a:extLst>
                    <a:ext uri="{FF2B5EF4-FFF2-40B4-BE49-F238E27FC236}">
                      <a16:creationId xmlns:a16="http://schemas.microsoft.com/office/drawing/2014/main" id="{6009A5AF-6296-4095-B862-BFAF68795175}"/>
                    </a:ext>
                  </a:extLst>
                </p:cNvPr>
                <p:cNvSpPr txBox="1">
                  <a:spLocks noRot="1" noChangeAspect="1" noMove="1" noResize="1" noEditPoints="1" noAdjustHandles="1" noChangeArrowheads="1" noChangeShapeType="1" noTextEdit="1"/>
                </p:cNvSpPr>
                <p:nvPr/>
              </p:nvSpPr>
              <p:spPr>
                <a:xfrm>
                  <a:off x="2583712" y="5093939"/>
                  <a:ext cx="4754443" cy="1384995"/>
                </a:xfrm>
                <a:prstGeom prst="rect">
                  <a:avLst/>
                </a:prstGeom>
                <a:blipFill>
                  <a:blip r:embed="rId4"/>
                  <a:stretch>
                    <a:fillRect l="-2692" t="-4405" r="-1538" b="-11894"/>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F1520017-3DB6-4986-BB4A-4129AAFF40A7}"/>
                </a:ext>
              </a:extLst>
            </p:cNvPr>
            <p:cNvPicPr>
              <a:picLocks noChangeAspect="1"/>
            </p:cNvPicPr>
            <p:nvPr/>
          </p:nvPicPr>
          <p:blipFill>
            <a:blip r:embed="rId5"/>
            <a:stretch>
              <a:fillRect/>
            </a:stretch>
          </p:blipFill>
          <p:spPr>
            <a:xfrm>
              <a:off x="0" y="4714875"/>
              <a:ext cx="2143125" cy="2143125"/>
            </a:xfrm>
            <a:prstGeom prst="rect">
              <a:avLst/>
            </a:prstGeom>
          </p:spPr>
        </p:pic>
      </p:grpSp>
    </p:spTree>
    <p:extLst>
      <p:ext uri="{BB962C8B-B14F-4D97-AF65-F5344CB8AC3E}">
        <p14:creationId xmlns:p14="http://schemas.microsoft.com/office/powerpoint/2010/main" val="9760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8177B3D-C0F7-43A3-9B1E-4B26235A1B75}"/>
                  </a:ext>
                </a:extLst>
              </p:cNvPr>
              <p:cNvSpPr/>
              <p:nvPr/>
            </p:nvSpPr>
            <p:spPr>
              <a:xfrm>
                <a:off x="2514892" y="1816408"/>
                <a:ext cx="7352419" cy="304698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rgbClr val="0070C0"/>
                    </a:solidFill>
                    <a:effectLst/>
                  </a:rPr>
                  <a:t>What will happen to a population, if the basic reproduction value of a new infectious disease is </a:t>
                </a:r>
                <a14:m>
                  <m:oMath xmlns:m="http://schemas.openxmlformats.org/officeDocument/2006/math">
                    <m:r>
                      <a:rPr lang="en-GB" sz="4800" b="1" i="1" cap="none" spc="0" smtClean="0">
                        <a:ln/>
                        <a:solidFill>
                          <a:srgbClr val="0070C0"/>
                        </a:solidFill>
                        <a:effectLst/>
                        <a:latin typeface="Cambria Math" panose="02040503050406030204" pitchFamily="18" charset="0"/>
                      </a:rPr>
                      <m:t>𝟐</m:t>
                    </m:r>
                  </m:oMath>
                </a14:m>
                <a:r>
                  <a:rPr lang="en-US" sz="4800" b="1" cap="none" spc="0" dirty="0">
                    <a:ln/>
                    <a:solidFill>
                      <a:srgbClr val="0070C0"/>
                    </a:solidFill>
                    <a:effectLst/>
                  </a:rPr>
                  <a:t> ? </a:t>
                </a:r>
              </a:p>
            </p:txBody>
          </p:sp>
        </mc:Choice>
        <mc:Fallback xmlns="">
          <p:sp>
            <p:nvSpPr>
              <p:cNvPr id="3" name="Rectangle 2">
                <a:extLst>
                  <a:ext uri="{FF2B5EF4-FFF2-40B4-BE49-F238E27FC236}">
                    <a16:creationId xmlns:a16="http://schemas.microsoft.com/office/drawing/2014/main" id="{48177B3D-C0F7-43A3-9B1E-4B26235A1B75}"/>
                  </a:ext>
                </a:extLst>
              </p:cNvPr>
              <p:cNvSpPr>
                <a:spLocks noRot="1" noChangeAspect="1" noMove="1" noResize="1" noEditPoints="1" noAdjustHandles="1" noChangeArrowheads="1" noChangeShapeType="1" noTextEdit="1"/>
              </p:cNvSpPr>
              <p:nvPr/>
            </p:nvSpPr>
            <p:spPr>
              <a:xfrm>
                <a:off x="2514892" y="1816408"/>
                <a:ext cx="7352419" cy="3046988"/>
              </a:xfrm>
              <a:prstGeom prst="rect">
                <a:avLst/>
              </a:prstGeom>
              <a:blipFill>
                <a:blip r:embed="rId2"/>
                <a:stretch>
                  <a:fillRect/>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BA4E9F1F-CB1E-4558-94BD-684DFC93E06B}"/>
              </a:ext>
            </a:extLst>
          </p:cNvPr>
          <p:cNvPicPr>
            <a:picLocks noChangeAspect="1"/>
          </p:cNvPicPr>
          <p:nvPr/>
        </p:nvPicPr>
        <p:blipFill>
          <a:blip r:embed="rId3"/>
          <a:stretch>
            <a:fillRect/>
          </a:stretch>
        </p:blipFill>
        <p:spPr>
          <a:xfrm>
            <a:off x="270231" y="155252"/>
            <a:ext cx="2034134" cy="2079948"/>
          </a:xfrm>
          <a:prstGeom prst="rect">
            <a:avLst/>
          </a:prstGeom>
        </p:spPr>
      </p:pic>
    </p:spTree>
    <p:extLst>
      <p:ext uri="{BB962C8B-B14F-4D97-AF65-F5344CB8AC3E}">
        <p14:creationId xmlns:p14="http://schemas.microsoft.com/office/powerpoint/2010/main" val="283143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177B3D-C0F7-43A3-9B1E-4B26235A1B75}"/>
              </a:ext>
            </a:extLst>
          </p:cNvPr>
          <p:cNvSpPr/>
          <p:nvPr/>
        </p:nvSpPr>
        <p:spPr>
          <a:xfrm>
            <a:off x="1184008" y="370015"/>
            <a:ext cx="10668929"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4000" b="1" cap="none" spc="0" dirty="0">
                <a:ln/>
                <a:solidFill>
                  <a:srgbClr val="C00000"/>
                </a:solidFill>
                <a:effectLst/>
              </a:rPr>
              <a:t>A Geometric Model for infectious disease spread</a:t>
            </a:r>
            <a:endParaRPr lang="en-US" sz="4000" b="1" cap="none" spc="0" dirty="0">
              <a:ln/>
              <a:solidFill>
                <a:srgbClr val="C00000"/>
              </a:solidFill>
              <a:effectLs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360E0D5-9903-4906-9052-0973D1EF4D17}"/>
                  </a:ext>
                </a:extLst>
              </p:cNvPr>
              <p:cNvSpPr txBox="1"/>
              <p:nvPr/>
            </p:nvSpPr>
            <p:spPr>
              <a:xfrm>
                <a:off x="80906" y="5053296"/>
                <a:ext cx="7952994" cy="1569660"/>
              </a:xfrm>
              <a:prstGeom prst="rect">
                <a:avLst/>
              </a:prstGeom>
              <a:noFill/>
              <a:ln w="19050">
                <a:noFill/>
              </a:ln>
            </p:spPr>
            <p:txBody>
              <a:bodyPr wrap="square" rtlCol="0">
                <a:spAutoFit/>
              </a:bodyPr>
              <a:lstStyle/>
              <a:p>
                <a:pPr marL="342900" indent="-342900">
                  <a:buFont typeface="Arial" panose="020B0604020202020204" pitchFamily="34" charset="0"/>
                  <a:buChar char="•"/>
                </a:pPr>
                <a:r>
                  <a:rPr lang="en-GB" sz="2400" dirty="0">
                    <a:solidFill>
                      <a:schemeClr val="tx1">
                        <a:lumMod val="50000"/>
                        <a:lumOff val="50000"/>
                      </a:schemeClr>
                    </a:solidFill>
                  </a:rPr>
                  <a:t>What A level topic does this link to?</a:t>
                </a:r>
              </a:p>
              <a:p>
                <a:pPr marL="342900" indent="-342900">
                  <a:buFont typeface="Arial" panose="020B0604020202020204" pitchFamily="34" charset="0"/>
                  <a:buChar char="•"/>
                </a:pPr>
                <a:r>
                  <a:rPr lang="en-GB" sz="2400" dirty="0">
                    <a:solidFill>
                      <a:schemeClr val="tx1">
                        <a:lumMod val="50000"/>
                        <a:lumOff val="50000"/>
                      </a:schemeClr>
                    </a:solidFill>
                  </a:rPr>
                  <a:t>What does the graph of new infectives look like?</a:t>
                </a:r>
              </a:p>
              <a:p>
                <a:pPr marL="342900" indent="-342900">
                  <a:buFont typeface="Arial" panose="020B0604020202020204" pitchFamily="34" charset="0"/>
                  <a:buChar char="•"/>
                </a:pPr>
                <a:r>
                  <a:rPr lang="en-GB" sz="2400" dirty="0">
                    <a:solidFill>
                      <a:schemeClr val="tx1">
                        <a:lumMod val="50000"/>
                        <a:lumOff val="50000"/>
                      </a:schemeClr>
                    </a:solidFill>
                  </a:rPr>
                  <a:t>What is unrealistic about a geometric model?</a:t>
                </a:r>
              </a:p>
              <a:p>
                <a:pPr marL="342900" indent="-342900">
                  <a:buFont typeface="Arial" panose="020B0604020202020204" pitchFamily="34" charset="0"/>
                  <a:buChar char="•"/>
                </a:pPr>
                <a:r>
                  <a:rPr lang="en-GB" sz="2400" dirty="0">
                    <a:solidFill>
                      <a:schemeClr val="tx1">
                        <a:lumMod val="50000"/>
                        <a:lumOff val="50000"/>
                      </a:schemeClr>
                    </a:solidFill>
                  </a:rPr>
                  <a:t>What would happen if </a:t>
                </a:r>
                <a14:m>
                  <m:oMath xmlns:m="http://schemas.openxmlformats.org/officeDocument/2006/math">
                    <m:r>
                      <a:rPr lang="en-GB" sz="2400" i="1">
                        <a:solidFill>
                          <a:schemeClr val="tx1">
                            <a:lumMod val="50000"/>
                            <a:lumOff val="50000"/>
                          </a:schemeClr>
                        </a:solidFill>
                        <a:latin typeface="Cambria Math" panose="02040503050406030204" pitchFamily="18" charset="0"/>
                      </a:rPr>
                      <m:t>𝑅</m:t>
                    </m:r>
                    <m:r>
                      <a:rPr lang="en-GB" sz="2400" i="1">
                        <a:solidFill>
                          <a:schemeClr val="tx1">
                            <a:lumMod val="50000"/>
                            <a:lumOff val="50000"/>
                          </a:schemeClr>
                        </a:solidFill>
                        <a:latin typeface="Cambria Math" panose="02040503050406030204" pitchFamily="18" charset="0"/>
                      </a:rPr>
                      <m:t>&lt;1</m:t>
                    </m:r>
                    <m:r>
                      <a:rPr lang="en-GB" sz="2400">
                        <a:solidFill>
                          <a:schemeClr val="tx1">
                            <a:lumMod val="50000"/>
                            <a:lumOff val="50000"/>
                          </a:schemeClr>
                        </a:solidFill>
                        <a:latin typeface="Cambria Math" panose="02040503050406030204" pitchFamily="18" charset="0"/>
                      </a:rPr>
                      <m:t>?</m:t>
                    </m:r>
                  </m:oMath>
                </a14:m>
                <a:r>
                  <a:rPr lang="en-GB" sz="2400" dirty="0">
                    <a:solidFill>
                      <a:schemeClr val="tx1">
                        <a:lumMod val="50000"/>
                        <a:lumOff val="50000"/>
                      </a:schemeClr>
                    </a:solidFill>
                  </a:rPr>
                  <a:t> Why?</a:t>
                </a:r>
              </a:p>
            </p:txBody>
          </p:sp>
        </mc:Choice>
        <mc:Fallback xmlns="">
          <p:sp>
            <p:nvSpPr>
              <p:cNvPr id="19" name="TextBox 18">
                <a:extLst>
                  <a:ext uri="{FF2B5EF4-FFF2-40B4-BE49-F238E27FC236}">
                    <a16:creationId xmlns:a16="http://schemas.microsoft.com/office/drawing/2014/main" id="{1360E0D5-9903-4906-9052-0973D1EF4D17}"/>
                  </a:ext>
                </a:extLst>
              </p:cNvPr>
              <p:cNvSpPr txBox="1">
                <a:spLocks noRot="1" noChangeAspect="1" noMove="1" noResize="1" noEditPoints="1" noAdjustHandles="1" noChangeArrowheads="1" noChangeShapeType="1" noTextEdit="1"/>
              </p:cNvSpPr>
              <p:nvPr/>
            </p:nvSpPr>
            <p:spPr>
              <a:xfrm>
                <a:off x="80906" y="5053296"/>
                <a:ext cx="7952994" cy="1569660"/>
              </a:xfrm>
              <a:prstGeom prst="rect">
                <a:avLst/>
              </a:prstGeom>
              <a:blipFill>
                <a:blip r:embed="rId2"/>
                <a:stretch>
                  <a:fillRect l="-996" t="-3113" b="-8171"/>
                </a:stretch>
              </a:blipFill>
              <a:ln w="1905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4F6D41-A3DA-40F6-8570-76E02DA3E3DF}"/>
                  </a:ext>
                </a:extLst>
              </p:cNvPr>
              <p:cNvSpPr txBox="1"/>
              <p:nvPr/>
            </p:nvSpPr>
            <p:spPr>
              <a:xfrm>
                <a:off x="6096000" y="1372875"/>
                <a:ext cx="182466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1" i="1" cap="none" spc="0" dirty="0" smtClean="0">
                              <a:ln/>
                              <a:solidFill>
                                <a:srgbClr val="0070C0"/>
                              </a:solidFill>
                              <a:effectLst/>
                              <a:latin typeface="Cambria Math" panose="02040503050406030204" pitchFamily="18" charset="0"/>
                            </a:rPr>
                          </m:ctrlPr>
                        </m:sSubPr>
                        <m:e>
                          <m:r>
                            <a:rPr lang="en-GB" sz="3600" b="1" i="1" cap="none" spc="0" dirty="0" smtClean="0">
                              <a:ln/>
                              <a:solidFill>
                                <a:srgbClr val="0070C0"/>
                              </a:solidFill>
                              <a:effectLst/>
                              <a:latin typeface="Cambria Math" panose="02040503050406030204" pitchFamily="18" charset="0"/>
                            </a:rPr>
                            <m:t>𝑹</m:t>
                          </m:r>
                        </m:e>
                        <m:sub>
                          <m:r>
                            <a:rPr lang="en-GB" sz="3600" b="1" i="1" cap="none" spc="0" dirty="0" smtClean="0">
                              <a:ln/>
                              <a:solidFill>
                                <a:srgbClr val="0070C0"/>
                              </a:solidFill>
                              <a:effectLst/>
                              <a:latin typeface="Cambria Math" panose="02040503050406030204" pitchFamily="18" charset="0"/>
                            </a:rPr>
                            <m:t>𝟎</m:t>
                          </m:r>
                        </m:sub>
                      </m:sSub>
                      <m:r>
                        <a:rPr lang="en-GB" sz="3600" b="1" i="1" cap="none" spc="0" dirty="0" smtClean="0">
                          <a:ln/>
                          <a:solidFill>
                            <a:srgbClr val="0070C0"/>
                          </a:solidFill>
                          <a:effectLst/>
                          <a:latin typeface="Cambria Math" panose="02040503050406030204" pitchFamily="18" charset="0"/>
                        </a:rPr>
                        <m:t>=</m:t>
                      </m:r>
                      <m:r>
                        <a:rPr lang="en-GB" sz="3600" b="1" i="1" cap="none" spc="0" dirty="0" smtClean="0">
                          <a:ln/>
                          <a:solidFill>
                            <a:srgbClr val="0070C0"/>
                          </a:solidFill>
                          <a:effectLst/>
                          <a:latin typeface="Cambria Math" panose="02040503050406030204" pitchFamily="18" charset="0"/>
                        </a:rPr>
                        <m:t>𝟐</m:t>
                      </m:r>
                    </m:oMath>
                  </m:oMathPara>
                </a14:m>
                <a:endParaRPr lang="en-GB" sz="3600" dirty="0">
                  <a:solidFill>
                    <a:srgbClr val="0070C0"/>
                  </a:solidFill>
                </a:endParaRPr>
              </a:p>
            </p:txBody>
          </p:sp>
        </mc:Choice>
        <mc:Fallback xmlns="">
          <p:sp>
            <p:nvSpPr>
              <p:cNvPr id="12" name="TextBox 11">
                <a:extLst>
                  <a:ext uri="{FF2B5EF4-FFF2-40B4-BE49-F238E27FC236}">
                    <a16:creationId xmlns:a16="http://schemas.microsoft.com/office/drawing/2014/main" id="{BC4F6D41-A3DA-40F6-8570-76E02DA3E3DF}"/>
                  </a:ext>
                </a:extLst>
              </p:cNvPr>
              <p:cNvSpPr txBox="1">
                <a:spLocks noRot="1" noChangeAspect="1" noMove="1" noResize="1" noEditPoints="1" noAdjustHandles="1" noChangeArrowheads="1" noChangeShapeType="1" noTextEdit="1"/>
              </p:cNvSpPr>
              <p:nvPr/>
            </p:nvSpPr>
            <p:spPr>
              <a:xfrm>
                <a:off x="6096000" y="1372875"/>
                <a:ext cx="1824661" cy="646331"/>
              </a:xfrm>
              <a:prstGeom prst="rect">
                <a:avLst/>
              </a:prstGeom>
              <a:blipFill>
                <a:blip r:embed="rId3"/>
                <a:stretch>
                  <a:fillRect/>
                </a:stretch>
              </a:blipFill>
            </p:spPr>
            <p:txBody>
              <a:bodyPr/>
              <a:lstStyle/>
              <a:p>
                <a:r>
                  <a:rPr lang="en-GB">
                    <a:noFill/>
                  </a:rPr>
                  <a:t> </a:t>
                </a:r>
              </a:p>
            </p:txBody>
          </p:sp>
        </mc:Fallback>
      </mc:AlternateContent>
      <p:pic>
        <p:nvPicPr>
          <p:cNvPr id="13" name="Graphic 15" descr="Worried face outline with solid fill">
            <a:extLst>
              <a:ext uri="{FF2B5EF4-FFF2-40B4-BE49-F238E27FC236}">
                <a16:creationId xmlns:a16="http://schemas.microsoft.com/office/drawing/2014/main" id="{8CE04778-17B1-4311-8F53-0AD1F2F61182}"/>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0017" y="1256168"/>
            <a:ext cx="996521" cy="967044"/>
          </a:xfrm>
          <a:prstGeom prst="rect">
            <a:avLst/>
          </a:prstGeom>
        </p:spPr>
      </p:pic>
      <p:grpSp>
        <p:nvGrpSpPr>
          <p:cNvPr id="18" name="Group 17">
            <a:extLst>
              <a:ext uri="{FF2B5EF4-FFF2-40B4-BE49-F238E27FC236}">
                <a16:creationId xmlns:a16="http://schemas.microsoft.com/office/drawing/2014/main" id="{1535B812-6250-459D-B5E9-BD380CC1F9C4}"/>
              </a:ext>
            </a:extLst>
          </p:cNvPr>
          <p:cNvGrpSpPr/>
          <p:nvPr/>
        </p:nvGrpSpPr>
        <p:grpSpPr>
          <a:xfrm>
            <a:off x="4280904" y="2318534"/>
            <a:ext cx="3056455" cy="995210"/>
            <a:chOff x="3153844" y="2537234"/>
            <a:chExt cx="3056455" cy="995210"/>
          </a:xfrm>
          <a:solidFill>
            <a:schemeClr val="accent5">
              <a:lumMod val="75000"/>
            </a:schemeClr>
          </a:solidFill>
        </p:grpSpPr>
        <p:pic>
          <p:nvPicPr>
            <p:cNvPr id="20" name="Graphic 15" descr="Worried face outline with solid fill">
              <a:extLst>
                <a:ext uri="{FF2B5EF4-FFF2-40B4-BE49-F238E27FC236}">
                  <a16:creationId xmlns:a16="http://schemas.microsoft.com/office/drawing/2014/main" id="{7DA37236-E821-4D5A-B45A-3D9A519A629E}"/>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3778" y="2537234"/>
              <a:ext cx="996521" cy="967044"/>
            </a:xfrm>
            <a:prstGeom prst="rect">
              <a:avLst/>
            </a:prstGeom>
          </p:spPr>
        </p:pic>
        <p:pic>
          <p:nvPicPr>
            <p:cNvPr id="21" name="Graphic 15" descr="Worried face outline with solid fill">
              <a:extLst>
                <a:ext uri="{FF2B5EF4-FFF2-40B4-BE49-F238E27FC236}">
                  <a16:creationId xmlns:a16="http://schemas.microsoft.com/office/drawing/2014/main" id="{453F6F22-5DD0-47B2-9575-738495B2D893}"/>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53844" y="2565400"/>
              <a:ext cx="996521" cy="967044"/>
            </a:xfrm>
            <a:prstGeom prst="rect">
              <a:avLst/>
            </a:prstGeom>
          </p:spPr>
        </p:pic>
      </p:grpSp>
      <p:grpSp>
        <p:nvGrpSpPr>
          <p:cNvPr id="23" name="Group 22">
            <a:extLst>
              <a:ext uri="{FF2B5EF4-FFF2-40B4-BE49-F238E27FC236}">
                <a16:creationId xmlns:a16="http://schemas.microsoft.com/office/drawing/2014/main" id="{5DB5C7FE-981C-4CE5-A105-C8E6ADF59D83}"/>
              </a:ext>
            </a:extLst>
          </p:cNvPr>
          <p:cNvGrpSpPr/>
          <p:nvPr/>
        </p:nvGrpSpPr>
        <p:grpSpPr>
          <a:xfrm>
            <a:off x="3252485" y="3564516"/>
            <a:ext cx="5279676" cy="987434"/>
            <a:chOff x="4593084" y="3958815"/>
            <a:chExt cx="5279676" cy="987434"/>
          </a:xfrm>
          <a:solidFill>
            <a:schemeClr val="accent5">
              <a:lumMod val="75000"/>
            </a:schemeClr>
          </a:solidFill>
        </p:grpSpPr>
        <p:grpSp>
          <p:nvGrpSpPr>
            <p:cNvPr id="25" name="Group 24">
              <a:extLst>
                <a:ext uri="{FF2B5EF4-FFF2-40B4-BE49-F238E27FC236}">
                  <a16:creationId xmlns:a16="http://schemas.microsoft.com/office/drawing/2014/main" id="{B5BAEA51-5CFE-4926-A31D-826E66AFD2A1}"/>
                </a:ext>
              </a:extLst>
            </p:cNvPr>
            <p:cNvGrpSpPr/>
            <p:nvPr/>
          </p:nvGrpSpPr>
          <p:grpSpPr>
            <a:xfrm>
              <a:off x="4593084" y="3958815"/>
              <a:ext cx="2223222" cy="983592"/>
              <a:chOff x="4669683" y="2608576"/>
              <a:chExt cx="2223222" cy="983592"/>
            </a:xfrm>
            <a:grpFill/>
          </p:grpSpPr>
          <p:pic>
            <p:nvPicPr>
              <p:cNvPr id="31" name="Graphic 15" descr="Worried face outline with solid fill">
                <a:extLst>
                  <a:ext uri="{FF2B5EF4-FFF2-40B4-BE49-F238E27FC236}">
                    <a16:creationId xmlns:a16="http://schemas.microsoft.com/office/drawing/2014/main" id="{BE64C59E-C5DF-404C-BA4B-32E4949019D7}"/>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9683" y="2625124"/>
                <a:ext cx="996521" cy="967044"/>
              </a:xfrm>
              <a:prstGeom prst="rect">
                <a:avLst/>
              </a:prstGeom>
            </p:spPr>
          </p:pic>
          <p:pic>
            <p:nvPicPr>
              <p:cNvPr id="32" name="Graphic 15" descr="Worried face outline with solid fill">
                <a:extLst>
                  <a:ext uri="{FF2B5EF4-FFF2-40B4-BE49-F238E27FC236}">
                    <a16:creationId xmlns:a16="http://schemas.microsoft.com/office/drawing/2014/main" id="{9E1EB469-42E5-440B-A4DA-A7C78DF1D550}"/>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6384" y="2608576"/>
                <a:ext cx="996521" cy="967044"/>
              </a:xfrm>
              <a:prstGeom prst="rect">
                <a:avLst/>
              </a:prstGeom>
            </p:spPr>
          </p:pic>
        </p:grpSp>
        <p:grpSp>
          <p:nvGrpSpPr>
            <p:cNvPr id="26" name="Group 25">
              <a:extLst>
                <a:ext uri="{FF2B5EF4-FFF2-40B4-BE49-F238E27FC236}">
                  <a16:creationId xmlns:a16="http://schemas.microsoft.com/office/drawing/2014/main" id="{655E99CC-ADF3-4BCE-940F-EA0638D81972}"/>
                </a:ext>
              </a:extLst>
            </p:cNvPr>
            <p:cNvGrpSpPr/>
            <p:nvPr/>
          </p:nvGrpSpPr>
          <p:grpSpPr>
            <a:xfrm>
              <a:off x="7649538" y="3958815"/>
              <a:ext cx="2223222" cy="987434"/>
              <a:chOff x="4781874" y="2668596"/>
              <a:chExt cx="2223222" cy="987434"/>
            </a:xfrm>
            <a:grpFill/>
          </p:grpSpPr>
          <p:pic>
            <p:nvPicPr>
              <p:cNvPr id="27" name="Graphic 15" descr="Worried face outline with solid fill">
                <a:extLst>
                  <a:ext uri="{FF2B5EF4-FFF2-40B4-BE49-F238E27FC236}">
                    <a16:creationId xmlns:a16="http://schemas.microsoft.com/office/drawing/2014/main" id="{06F83110-038E-4EFC-9C0D-945461BBBF2F}"/>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08575" y="2668596"/>
                <a:ext cx="996521" cy="967044"/>
              </a:xfrm>
              <a:prstGeom prst="rect">
                <a:avLst/>
              </a:prstGeom>
            </p:spPr>
          </p:pic>
          <p:pic>
            <p:nvPicPr>
              <p:cNvPr id="28" name="Graphic 15" descr="Worried face outline with solid fill">
                <a:extLst>
                  <a:ext uri="{FF2B5EF4-FFF2-40B4-BE49-F238E27FC236}">
                    <a16:creationId xmlns:a16="http://schemas.microsoft.com/office/drawing/2014/main" id="{D0112496-A5AD-417A-9BBF-253A447B8D4C}"/>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1874" y="2688986"/>
                <a:ext cx="996521" cy="967044"/>
              </a:xfrm>
              <a:prstGeom prst="rect">
                <a:avLst/>
              </a:prstGeom>
            </p:spPr>
          </p:pic>
        </p:grpSp>
      </p:grpSp>
      <p:pic>
        <p:nvPicPr>
          <p:cNvPr id="36" name="Picture 35">
            <a:extLst>
              <a:ext uri="{FF2B5EF4-FFF2-40B4-BE49-F238E27FC236}">
                <a16:creationId xmlns:a16="http://schemas.microsoft.com/office/drawing/2014/main" id="{912EA225-CC27-467E-997B-AF0CB84585EF}"/>
              </a:ext>
            </a:extLst>
          </p:cNvPr>
          <p:cNvPicPr>
            <a:picLocks noChangeAspect="1"/>
          </p:cNvPicPr>
          <p:nvPr/>
        </p:nvPicPr>
        <p:blipFill>
          <a:blip r:embed="rId8"/>
          <a:stretch>
            <a:fillRect/>
          </a:stretch>
        </p:blipFill>
        <p:spPr>
          <a:xfrm>
            <a:off x="220039" y="235044"/>
            <a:ext cx="1005605" cy="1005605"/>
          </a:xfrm>
          <a:prstGeom prst="rect">
            <a:avLst/>
          </a:prstGeom>
        </p:spPr>
      </p:pic>
    </p:spTree>
    <p:extLst>
      <p:ext uri="{BB962C8B-B14F-4D97-AF65-F5344CB8AC3E}">
        <p14:creationId xmlns:p14="http://schemas.microsoft.com/office/powerpoint/2010/main" val="163074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hart, line chart&#10;&#10;Description automatically generated">
            <a:extLst>
              <a:ext uri="{FF2B5EF4-FFF2-40B4-BE49-F238E27FC236}">
                <a16:creationId xmlns:a16="http://schemas.microsoft.com/office/drawing/2014/main" id="{3084D012-F08C-4639-B2F7-5584F7B60AD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3197" y="1340167"/>
            <a:ext cx="6116003" cy="4177665"/>
          </a:xfrm>
          <a:prstGeom prst="rect">
            <a:avLst/>
          </a:prstGeom>
        </p:spPr>
      </p:pic>
      <p:sp>
        <p:nvSpPr>
          <p:cNvPr id="3" name="TextBox 2">
            <a:extLst>
              <a:ext uri="{FF2B5EF4-FFF2-40B4-BE49-F238E27FC236}">
                <a16:creationId xmlns:a16="http://schemas.microsoft.com/office/drawing/2014/main" id="{423D1A08-4A83-4413-ABD4-7F2DA512F1DF}"/>
              </a:ext>
            </a:extLst>
          </p:cNvPr>
          <p:cNvSpPr txBox="1"/>
          <p:nvPr/>
        </p:nvSpPr>
        <p:spPr>
          <a:xfrm>
            <a:off x="1401113" y="371249"/>
            <a:ext cx="9029972" cy="523220"/>
          </a:xfrm>
          <a:prstGeom prst="rect">
            <a:avLst/>
          </a:prstGeom>
          <a:noFill/>
        </p:spPr>
        <p:txBody>
          <a:bodyPr wrap="none" rtlCol="0">
            <a:spAutoFit/>
          </a:bodyPr>
          <a:lstStyle/>
          <a:p>
            <a:r>
              <a:rPr lang="en-GB" sz="2800" dirty="0">
                <a:solidFill>
                  <a:srgbClr val="C00000"/>
                </a:solidFill>
              </a:rPr>
              <a:t>An exponential curve is overlaid on covid-19 data from China</a:t>
            </a:r>
          </a:p>
        </p:txBody>
      </p:sp>
      <p:sp>
        <p:nvSpPr>
          <p:cNvPr id="5" name="TextBox 4">
            <a:extLst>
              <a:ext uri="{FF2B5EF4-FFF2-40B4-BE49-F238E27FC236}">
                <a16:creationId xmlns:a16="http://schemas.microsoft.com/office/drawing/2014/main" id="{AD901046-5419-4BC4-9E8E-71F71499D1EE}"/>
              </a:ext>
            </a:extLst>
          </p:cNvPr>
          <p:cNvSpPr txBox="1"/>
          <p:nvPr/>
        </p:nvSpPr>
        <p:spPr>
          <a:xfrm>
            <a:off x="7543209" y="1883439"/>
            <a:ext cx="3737935" cy="3046988"/>
          </a:xfrm>
          <a:prstGeom prst="rect">
            <a:avLst/>
          </a:prstGeom>
          <a:noFill/>
        </p:spPr>
        <p:txBody>
          <a:bodyPr wrap="square" rtlCol="0">
            <a:spAutoFit/>
          </a:bodyPr>
          <a:lstStyle/>
          <a:p>
            <a:r>
              <a:rPr lang="en-GB" sz="2400" dirty="0">
                <a:solidFill>
                  <a:srgbClr val="002060"/>
                </a:solidFill>
              </a:rPr>
              <a:t>Initially the data follows the exponential curve.</a:t>
            </a:r>
          </a:p>
          <a:p>
            <a:endParaRPr lang="en-GB" sz="2400" dirty="0">
              <a:solidFill>
                <a:srgbClr val="002060"/>
              </a:solidFill>
            </a:endParaRPr>
          </a:p>
          <a:p>
            <a:r>
              <a:rPr lang="en-GB" sz="2400" dirty="0">
                <a:solidFill>
                  <a:srgbClr val="002060"/>
                </a:solidFill>
              </a:rPr>
              <a:t>Will an exponential curve ever flatten? </a:t>
            </a:r>
          </a:p>
          <a:p>
            <a:endParaRPr lang="en-GB" sz="2400" dirty="0">
              <a:solidFill>
                <a:srgbClr val="002060"/>
              </a:solidFill>
            </a:endParaRPr>
          </a:p>
          <a:p>
            <a:endParaRPr lang="en-GB" sz="2400" dirty="0">
              <a:solidFill>
                <a:srgbClr val="002060"/>
              </a:solidFill>
            </a:endParaRPr>
          </a:p>
          <a:p>
            <a:r>
              <a:rPr lang="en-GB" sz="2400" dirty="0">
                <a:solidFill>
                  <a:srgbClr val="002060"/>
                </a:solidFill>
              </a:rPr>
              <a:t>Can we prove it?</a:t>
            </a:r>
          </a:p>
        </p:txBody>
      </p:sp>
      <p:sp>
        <p:nvSpPr>
          <p:cNvPr id="7" name="TextBox 6">
            <a:extLst>
              <a:ext uri="{FF2B5EF4-FFF2-40B4-BE49-F238E27FC236}">
                <a16:creationId xmlns:a16="http://schemas.microsoft.com/office/drawing/2014/main" id="{E26CB60A-103C-4564-BB8D-D2099A8890AA}"/>
              </a:ext>
            </a:extLst>
          </p:cNvPr>
          <p:cNvSpPr txBox="1"/>
          <p:nvPr/>
        </p:nvSpPr>
        <p:spPr>
          <a:xfrm>
            <a:off x="276447" y="5963530"/>
            <a:ext cx="11031481" cy="461665"/>
          </a:xfrm>
          <a:prstGeom prst="rect">
            <a:avLst/>
          </a:prstGeom>
          <a:noFill/>
        </p:spPr>
        <p:txBody>
          <a:bodyPr wrap="none" rtlCol="0">
            <a:spAutoFit/>
          </a:bodyPr>
          <a:lstStyle/>
          <a:p>
            <a:r>
              <a:rPr lang="en-GB" sz="2400" dirty="0">
                <a:solidFill>
                  <a:srgbClr val="C00000"/>
                </a:solidFill>
              </a:rPr>
              <a:t>A Geometric model may be useful in the early stages but not for long periods of time.</a:t>
            </a:r>
          </a:p>
        </p:txBody>
      </p:sp>
      <p:pic>
        <p:nvPicPr>
          <p:cNvPr id="25" name="Picture 24">
            <a:extLst>
              <a:ext uri="{FF2B5EF4-FFF2-40B4-BE49-F238E27FC236}">
                <a16:creationId xmlns:a16="http://schemas.microsoft.com/office/drawing/2014/main" id="{5C8ECCDC-7092-4C40-8600-43C53F1DEB1C}"/>
              </a:ext>
            </a:extLst>
          </p:cNvPr>
          <p:cNvPicPr>
            <a:picLocks noChangeAspect="1"/>
          </p:cNvPicPr>
          <p:nvPr/>
        </p:nvPicPr>
        <p:blipFill>
          <a:blip r:embed="rId3"/>
          <a:stretch>
            <a:fillRect/>
          </a:stretch>
        </p:blipFill>
        <p:spPr>
          <a:xfrm>
            <a:off x="220039" y="235044"/>
            <a:ext cx="1005605" cy="1005605"/>
          </a:xfrm>
          <a:prstGeom prst="rect">
            <a:avLst/>
          </a:prstGeom>
        </p:spPr>
      </p:pic>
    </p:spTree>
    <p:extLst>
      <p:ext uri="{BB962C8B-B14F-4D97-AF65-F5344CB8AC3E}">
        <p14:creationId xmlns:p14="http://schemas.microsoft.com/office/powerpoint/2010/main" val="418977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f6af1682-f8c4-4035-8c0d-08c980af7346" xsi:nil="true"/>
    <Teachers xmlns="f6af1682-f8c4-4035-8c0d-08c980af7346">
      <UserInfo>
        <DisplayName/>
        <AccountId xsi:nil="true"/>
        <AccountType/>
      </UserInfo>
    </Teachers>
    <Distribution_Groups xmlns="f6af1682-f8c4-4035-8c0d-08c980af7346" xsi:nil="true"/>
    <Invited_Teachers xmlns="f6af1682-f8c4-4035-8c0d-08c980af7346" xsi:nil="true"/>
    <IsNotebookLocked xmlns="f6af1682-f8c4-4035-8c0d-08c980af7346" xsi:nil="true"/>
    <Is_Collaboration_Space_Locked xmlns="f6af1682-f8c4-4035-8c0d-08c980af7346" xsi:nil="true"/>
    <Templates xmlns="f6af1682-f8c4-4035-8c0d-08c980af7346" xsi:nil="true"/>
    <Has_Teacher_Only_SectionGroup xmlns="f6af1682-f8c4-4035-8c0d-08c980af7346" xsi:nil="true"/>
    <FolderType xmlns="f6af1682-f8c4-4035-8c0d-08c980af7346" xsi:nil="true"/>
    <CultureName xmlns="f6af1682-f8c4-4035-8c0d-08c980af7346" xsi:nil="true"/>
    <LMS_Mappings xmlns="f6af1682-f8c4-4035-8c0d-08c980af7346" xsi:nil="true"/>
    <NotebookType xmlns="f6af1682-f8c4-4035-8c0d-08c980af7346" xsi:nil="true"/>
    <Math_Settings xmlns="f6af1682-f8c4-4035-8c0d-08c980af7346" xsi:nil="true"/>
    <Owner xmlns="f6af1682-f8c4-4035-8c0d-08c980af7346">
      <UserInfo>
        <DisplayName/>
        <AccountId xsi:nil="true"/>
        <AccountType/>
      </UserInfo>
    </Owner>
    <Students xmlns="f6af1682-f8c4-4035-8c0d-08c980af7346">
      <UserInfo>
        <DisplayName/>
        <AccountId xsi:nil="true"/>
        <AccountType/>
      </UserInfo>
    </Students>
    <Student_Groups xmlns="f6af1682-f8c4-4035-8c0d-08c980af7346">
      <UserInfo>
        <DisplayName/>
        <AccountId xsi:nil="true"/>
        <AccountType/>
      </UserInfo>
    </Student_Groups>
    <AppVersion xmlns="f6af1682-f8c4-4035-8c0d-08c980af7346" xsi:nil="true"/>
    <TeamsChannelId xmlns="f6af1682-f8c4-4035-8c0d-08c980af7346" xsi:nil="true"/>
    <Invited_Students xmlns="f6af1682-f8c4-4035-8c0d-08c980af7346" xsi:nil="true"/>
    <DefaultSectionNames xmlns="f6af1682-f8c4-4035-8c0d-08c980af734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95E481546A1C418C4A4C6621D8F8CF" ma:contentTypeVersion="32" ma:contentTypeDescription="Create a new document." ma:contentTypeScope="" ma:versionID="b1001d0b7a9b43066a39a570bb928b32">
  <xsd:schema xmlns:xsd="http://www.w3.org/2001/XMLSchema" xmlns:xs="http://www.w3.org/2001/XMLSchema" xmlns:p="http://schemas.microsoft.com/office/2006/metadata/properties" xmlns:ns3="f6af1682-f8c4-4035-8c0d-08c980af7346" xmlns:ns4="0df1b6e3-95ca-4925-8dd1-085ffcc71a6c" targetNamespace="http://schemas.microsoft.com/office/2006/metadata/properties" ma:root="true" ma:fieldsID="a93c25b4977543f11aacf0cefeb9ae2b" ns3:_="" ns4:_="">
    <xsd:import namespace="f6af1682-f8c4-4035-8c0d-08c980af7346"/>
    <xsd:import namespace="0df1b6e3-95ca-4925-8dd1-085ffcc71a6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f1682-f8c4-4035-8c0d-08c980af73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f1b6e3-95ca-4925-8dd1-085ffcc71a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5831B7-A05B-4368-92DA-9BBF24C69FEC}">
  <ds:schemaRefs>
    <ds:schemaRef ds:uri="http://www.w3.org/XML/1998/namespace"/>
    <ds:schemaRef ds:uri="http://purl.org/dc/elements/1.1/"/>
    <ds:schemaRef ds:uri="http://purl.org/dc/terms/"/>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0df1b6e3-95ca-4925-8dd1-085ffcc71a6c"/>
    <ds:schemaRef ds:uri="f6af1682-f8c4-4035-8c0d-08c980af7346"/>
  </ds:schemaRefs>
</ds:datastoreItem>
</file>

<file path=customXml/itemProps2.xml><?xml version="1.0" encoding="utf-8"?>
<ds:datastoreItem xmlns:ds="http://schemas.openxmlformats.org/officeDocument/2006/customXml" ds:itemID="{38D870C7-055E-45EB-BC22-83BCADA20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af1682-f8c4-4035-8c0d-08c980af7346"/>
    <ds:schemaRef ds:uri="0df1b6e3-95ca-4925-8dd1-085ffcc71a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2BE0F9-EDA0-49FB-9E09-2F1424888E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553</TotalTime>
  <Words>931</Words>
  <Application>Microsoft Office PowerPoint</Application>
  <PresentationFormat>Widescreen</PresentationFormat>
  <Paragraphs>113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Bradley Hand ITC</vt:lpstr>
      <vt:lpstr>Calibri</vt:lpstr>
      <vt:lpstr>Calibri Light</vt:lpstr>
      <vt:lpstr>Cambria Math</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Simpson</dc:creator>
  <cp:lastModifiedBy>Ems Lord</cp:lastModifiedBy>
  <cp:revision>49</cp:revision>
  <dcterms:created xsi:type="dcterms:W3CDTF">2021-05-20T12:01:09Z</dcterms:created>
  <dcterms:modified xsi:type="dcterms:W3CDTF">2021-06-17T09:47:30Z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0x0101004D95E481546A1C418C4A4C6621D8F8CF</vt:lpwstr>
  </property>
</Properties>
</file>